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4"/>
  </p:sldMasterIdLst>
  <p:notesMasterIdLst>
    <p:notesMasterId r:id="rId48"/>
  </p:notesMasterIdLst>
  <p:handoutMasterIdLst>
    <p:handoutMasterId r:id="rId49"/>
  </p:handoutMasterIdLst>
  <p:sldIdLst>
    <p:sldId id="2138104901" r:id="rId5"/>
    <p:sldId id="2138104904" r:id="rId6"/>
    <p:sldId id="2138104914" r:id="rId7"/>
    <p:sldId id="2138104905" r:id="rId8"/>
    <p:sldId id="2138104907" r:id="rId9"/>
    <p:sldId id="2138104911" r:id="rId10"/>
    <p:sldId id="2138104908" r:id="rId11"/>
    <p:sldId id="2138104916" r:id="rId12"/>
    <p:sldId id="2138104917" r:id="rId13"/>
    <p:sldId id="2138104918" r:id="rId14"/>
    <p:sldId id="2138104919" r:id="rId15"/>
    <p:sldId id="2138104920" r:id="rId16"/>
    <p:sldId id="2138104921" r:id="rId17"/>
    <p:sldId id="2138104929" r:id="rId18"/>
    <p:sldId id="2138104930" r:id="rId19"/>
    <p:sldId id="2138104912" r:id="rId20"/>
    <p:sldId id="2138104913" r:id="rId21"/>
    <p:sldId id="2138104915" r:id="rId22"/>
    <p:sldId id="2138104922" r:id="rId23"/>
    <p:sldId id="2138104923" r:id="rId24"/>
    <p:sldId id="2138104924" r:id="rId25"/>
    <p:sldId id="2138104926" r:id="rId26"/>
    <p:sldId id="2138104927" r:id="rId27"/>
    <p:sldId id="2138104928" r:id="rId28"/>
    <p:sldId id="2138104932" r:id="rId29"/>
    <p:sldId id="2138104933" r:id="rId30"/>
    <p:sldId id="2138104934" r:id="rId31"/>
    <p:sldId id="2138104935" r:id="rId32"/>
    <p:sldId id="2138104939" r:id="rId33"/>
    <p:sldId id="2138104937" r:id="rId34"/>
    <p:sldId id="2138104940" r:id="rId35"/>
    <p:sldId id="2138104943" r:id="rId36"/>
    <p:sldId id="2138104944" r:id="rId37"/>
    <p:sldId id="2138104946" r:id="rId38"/>
    <p:sldId id="2138104947" r:id="rId39"/>
    <p:sldId id="2138104948" r:id="rId40"/>
    <p:sldId id="2138104953" r:id="rId41"/>
    <p:sldId id="2138104950" r:id="rId42"/>
    <p:sldId id="2138104951" r:id="rId43"/>
    <p:sldId id="2138104952" r:id="rId44"/>
    <p:sldId id="2138104942" r:id="rId45"/>
    <p:sldId id="2138104902" r:id="rId46"/>
    <p:sldId id="2138104903" r:id="rId47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C2C02B0A-8DE1-4E09-B8CB-427CA83601AE}">
          <p14:sldIdLst>
            <p14:sldId id="2138104901"/>
            <p14:sldId id="2138104904"/>
          </p14:sldIdLst>
        </p14:section>
        <p14:section name="Conceptos / Dónde estamos" id="{3A9BB423-7271-4673-9763-0BA6D16376BB}">
          <p14:sldIdLst>
            <p14:sldId id="2138104914"/>
            <p14:sldId id="2138104905"/>
            <p14:sldId id="2138104907"/>
            <p14:sldId id="2138104911"/>
            <p14:sldId id="2138104908"/>
            <p14:sldId id="2138104916"/>
            <p14:sldId id="2138104917"/>
            <p14:sldId id="2138104918"/>
            <p14:sldId id="2138104919"/>
            <p14:sldId id="2138104920"/>
            <p14:sldId id="2138104921"/>
            <p14:sldId id="2138104929"/>
          </p14:sldIdLst>
        </p14:section>
        <p14:section name="Typescript" id="{0244BD70-46E0-4676-BAF6-265CF266013B}">
          <p14:sldIdLst>
            <p14:sldId id="2138104930"/>
            <p14:sldId id="2138104912"/>
            <p14:sldId id="2138104913"/>
            <p14:sldId id="2138104915"/>
            <p14:sldId id="2138104922"/>
            <p14:sldId id="2138104923"/>
            <p14:sldId id="2138104924"/>
            <p14:sldId id="2138104926"/>
            <p14:sldId id="2138104927"/>
            <p14:sldId id="2138104928"/>
          </p14:sldIdLst>
        </p14:section>
        <p14:section name="Npm" id="{E73BCE26-0515-4669-848A-D4E1133C93D9}">
          <p14:sldIdLst>
            <p14:sldId id="2138104932"/>
            <p14:sldId id="2138104933"/>
            <p14:sldId id="2138104934"/>
            <p14:sldId id="2138104935"/>
          </p14:sldIdLst>
        </p14:section>
        <p14:section name="Taller Vanilla vs framework" id="{D6C34372-39FA-4A27-B95E-EB9EB12F7602}">
          <p14:sldIdLst>
            <p14:sldId id="2138104939"/>
          </p14:sldIdLst>
        </p14:section>
        <p14:section name="Angular CLI" id="{8943A188-78C6-4F2F-816A-4F482FD5CF41}">
          <p14:sldIdLst>
            <p14:sldId id="2138104937"/>
            <p14:sldId id="2138104940"/>
          </p14:sldIdLst>
        </p14:section>
        <p14:section name="Angular" id="{69B0E0BF-F368-4423-A347-BD00A5FFBB6E}">
          <p14:sldIdLst>
            <p14:sldId id="2138104943"/>
            <p14:sldId id="2138104944"/>
            <p14:sldId id="2138104946"/>
            <p14:sldId id="2138104947"/>
            <p14:sldId id="2138104948"/>
            <p14:sldId id="2138104953"/>
            <p14:sldId id="2138104950"/>
            <p14:sldId id="2138104951"/>
            <p14:sldId id="2138104952"/>
            <p14:sldId id="2138104942"/>
          </p14:sldIdLst>
        </p14:section>
        <p14:section name="Cierre" id="{DE3792F4-B704-4827-873E-4FA9245D58A7}">
          <p14:sldIdLst>
            <p14:sldId id="2138104902"/>
            <p14:sldId id="2138104903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55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3772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  <p15:guide id="8" pos="2071" userDrawn="1">
          <p15:clr>
            <a:srgbClr val="A4A3A4"/>
          </p15:clr>
        </p15:guide>
        <p15:guide id="9" pos="1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lzate Cano" initials="CAC" lastIdx="9" clrIdx="0"/>
  <p:cmAuthor id="2" name="Karol Cuellar" initials="KC" lastIdx="13" clrIdx="1">
    <p:extLst>
      <p:ext uri="{19B8F6BF-5375-455C-9EA6-DF929625EA0E}">
        <p15:presenceInfo xmlns:p15="http://schemas.microsoft.com/office/powerpoint/2012/main" userId="S::karolcuellar@sanchobbdo.com::96a3af0b-fde4-4fe7-9676-7d04ac4069c8" providerId="AD"/>
      </p:ext>
    </p:extLst>
  </p:cmAuthor>
  <p:cmAuthor id="3" name="Maria Camila Cardona Orozco" initials="MO" lastIdx="12" clrIdx="2">
    <p:extLst>
      <p:ext uri="{19B8F6BF-5375-455C-9EA6-DF929625EA0E}">
        <p15:presenceInfo xmlns:p15="http://schemas.microsoft.com/office/powerpoint/2012/main" userId="S::macorozc@bancolombia.com.co::7d4e91b0-4d02-4dc1-9fb8-62535ea2dd5a" providerId="AD"/>
      </p:ext>
    </p:extLst>
  </p:cmAuthor>
  <p:cmAuthor id="4" name="Estefania Zuluaga Zuliani" initials="EZ" lastIdx="8" clrIdx="3">
    <p:extLst>
      <p:ext uri="{19B8F6BF-5375-455C-9EA6-DF929625EA0E}">
        <p15:presenceInfo xmlns:p15="http://schemas.microsoft.com/office/powerpoint/2012/main" userId="S::estefaniazuluaga_sanchobbdo.com#ext#@bancolombia.onmicrosoft.com::fe86ead0-e22e-4655-8a63-20ad5ad497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272420"/>
    <a:srgbClr val="2A2A29"/>
    <a:srgbClr val="FFDB00"/>
    <a:srgbClr val="00C587"/>
    <a:srgbClr val="9F62D2"/>
    <a:srgbClr val="01CDEB"/>
    <a:srgbClr val="FF803A"/>
    <a:srgbClr val="FFD204"/>
    <a:srgbClr val="FFB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6292A-B80B-4A4E-B5CF-7D726B27E651}" v="33" dt="2024-03-19T22:24:45.320"/>
    <p1510:client id="{791E6810-DAF1-615F-06C1-4191ABEBE47D}" v="23" dt="2024-03-19T22:24:53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2" autoAdjust="0"/>
  </p:normalViewPr>
  <p:slideViewPr>
    <p:cSldViewPr snapToGrid="0">
      <p:cViewPr varScale="1">
        <p:scale>
          <a:sx n="48" d="100"/>
          <a:sy n="48" d="100"/>
        </p:scale>
        <p:origin x="990" y="54"/>
      </p:cViewPr>
      <p:guideLst>
        <p:guide orient="horz" pos="255"/>
        <p:guide pos="302"/>
        <p:guide pos="3772"/>
        <p:guide pos="7378"/>
        <p:guide orient="horz" pos="2183"/>
        <p:guide pos="2071"/>
        <p:guide pos="1731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IBFont Sans Book" panose="020B0603020202020104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>
                <a:latin typeface="CIBFont Sans Book" panose="020B0603020202020104" pitchFamily="34" charset="77"/>
              </a:rPr>
              <a:t>5/23/2024</a:t>
            </a:fld>
            <a:endParaRPr lang="en-US">
              <a:latin typeface="CIBFont Sans Book" panose="020B0603020202020104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IBFont Sans Book" panose="020B0603020202020104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>
                <a:latin typeface="CIBFont Sans Book" panose="020B0603020202020104" pitchFamily="34" charset="77"/>
              </a:rPr>
              <a:t>‹Nº›</a:t>
            </a:fld>
            <a:endParaRPr lang="en-US">
              <a:latin typeface="CIBFont Sans Book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108FFD40-13C9-7B48-A0BE-E251E1E33FE5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6F8E2375-F1B1-284C-A827-B0E603FDBDD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Ahora que ya entendemos mejor los conceptos. Repasamos…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6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Preguntar  por las diferencias entre programación imperativa y programación declarativa</a:t>
            </a:r>
          </a:p>
          <a:p>
            <a:br>
              <a:rPr lang="es-CO" dirty="0"/>
            </a:br>
            <a:r>
              <a:rPr lang="es-CO" dirty="0"/>
              <a:t>Taller </a:t>
            </a:r>
            <a:r>
              <a:rPr lang="es-CO" dirty="0" err="1"/>
              <a:t>Vanilla</a:t>
            </a:r>
            <a:r>
              <a:rPr lang="es-CO" dirty="0"/>
              <a:t> vs </a:t>
            </a:r>
            <a:r>
              <a:rPr lang="es-CO" dirty="0" err="1"/>
              <a:t>framework</a:t>
            </a:r>
            <a:r>
              <a:rPr lang="es-CO" dirty="0"/>
              <a:t> (Angular)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sv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tiff"/><Relationship Id="rId11" Type="http://schemas.openxmlformats.org/officeDocument/2006/relationships/image" Target="../media/image18.emf"/><Relationship Id="rId5" Type="http://schemas.openxmlformats.org/officeDocument/2006/relationships/image" Target="../media/image12.sv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emf"/><Relationship Id="rId5" Type="http://schemas.openxmlformats.org/officeDocument/2006/relationships/image" Target="../media/image23.emf"/><Relationship Id="rId4" Type="http://schemas.openxmlformats.org/officeDocument/2006/relationships/image" Target="../media/image2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emf"/><Relationship Id="rId4" Type="http://schemas.openxmlformats.org/officeDocument/2006/relationships/image" Target="../media/image2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E248AE-D522-E147-B9F5-C20DCFEDC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8062A1-0A09-5049-9E7C-58F971AF1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8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MARILLO">
    <p:bg>
      <p:bgPr>
        <a:solidFill>
          <a:srgbClr val="FFD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07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VERDE">
    <p:bg>
      <p:bgPr>
        <a:solidFill>
          <a:srgbClr val="00C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01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MORADO">
    <p:bg>
      <p:bgPr>
        <a:solidFill>
          <a:srgbClr val="9F6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78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ARANJA">
    <p:bg>
      <p:bgPr>
        <a:solidFill>
          <a:srgbClr val="FF8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0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ROSA">
    <p:bg>
      <p:bgPr>
        <a:solidFill>
          <a:srgbClr val="FF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68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">
    <p:bg>
      <p:bgPr>
        <a:solidFill>
          <a:srgbClr val="01C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6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81A1B1-6DC0-D746-9713-FCA3F0411F03}"/>
              </a:ext>
            </a:extLst>
          </p:cNvPr>
          <p:cNvSpPr txBox="1"/>
          <p:nvPr userDrawn="1"/>
        </p:nvSpPr>
        <p:spPr>
          <a:xfrm>
            <a:off x="392761" y="1930710"/>
            <a:ext cx="2071039" cy="29965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s-CO" sz="1400">
                <a:solidFill>
                  <a:srgbClr val="2A2A29"/>
                </a:solidFill>
                <a:latin typeface="CIBFont Sans" panose="020B0603020202020104" pitchFamily="34" charset="77"/>
              </a:rPr>
              <a:t>Las personas son el eje central de nuestra comunicación en todos los segmentos.</a:t>
            </a:r>
          </a:p>
          <a:p>
            <a:endParaRPr lang="es-CO" sz="14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endParaRPr lang="es-CO" sz="10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  <a:t>Siempre buscaremos que las fotografías transmitan una actitud natural y auténtica. </a:t>
            </a:r>
            <a:b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  <a:t>Mostraremos a personas en situaciones creíbles y entornos reales que respiren color y simplicidad. </a:t>
            </a:r>
            <a:b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  <a:t>Variedad racial, de género y de edad.</a:t>
            </a:r>
            <a:endParaRPr lang="es-CO" sz="1100" b="1">
              <a:solidFill>
                <a:srgbClr val="2A2A29"/>
              </a:solidFill>
              <a:latin typeface="CIBFont Sans" panose="020B0603020202020104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7A16310-AD7E-E242-8F2E-FEADC97AD503}"/>
              </a:ext>
            </a:extLst>
          </p:cNvPr>
          <p:cNvSpPr/>
          <p:nvPr userDrawn="1"/>
        </p:nvSpPr>
        <p:spPr>
          <a:xfrm>
            <a:off x="303861" y="50113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>
                <a:solidFill>
                  <a:srgbClr val="2A2A29"/>
                </a:solidFill>
                <a:latin typeface="CIBFont Sans" panose="020B0603020202020104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Fotografía</a:t>
            </a:r>
          </a:p>
        </p:txBody>
      </p:sp>
      <p:pic>
        <p:nvPicPr>
          <p:cNvPr id="6" name="Picture 2" descr="https://cdn-assets-eu.frontify.com/s3/frontify-enterprise-files-eu/eyJwYXRoIjoiZ3J1cG8tYmFuY29sb21iaWFcL2FjY291bnRzXC84NVwvNDAwMDgxM1wvcHJvamVjdHNcLzZcL2Fzc2V0c1wvN2RcLzU0MlwvYjUxMDQwODhmODkxMjIxNjhhNGUyNzZkZmM5MzRmZTctMTU5Nzc2MTQxNi5wbmcifQ:grupo-bancolombia:60hQ5MQNmJnI7kVaCjLYIUd5qpWvZ_dxa-xbsrk_dHw?width=2400">
            <a:extLst>
              <a:ext uri="{FF2B5EF4-FFF2-40B4-BE49-F238E27FC236}">
                <a16:creationId xmlns:a16="http://schemas.microsoft.com/office/drawing/2014/main" id="{AD3F1603-5378-B44D-B263-E6A4649F51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354" y="1075333"/>
            <a:ext cx="4037658" cy="21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assets-eu.frontify.com/s3/frontify-enterprise-files-eu/eyJwYXRoIjoiZ3J1cG8tYmFuY29sb21iaWFcL2FjY291bnRzXC84NVwvNDAwMDgxM1wvcHJvamVjdHNcLzZcL2Fzc2V0c1wvZWRcLzU0NlwvMGIzMGIwNGRjYjdlYThhMzFmOGQwZThmNzZlN2E2ZWItMTU5Nzc2MzU5OS5wbmcifQ:grupo-bancolombia:hgGAcNLWn0oCOFGCtSNX4imxnQgD7ozNRpIVBImMcnA?width=2400">
            <a:extLst>
              <a:ext uri="{FF2B5EF4-FFF2-40B4-BE49-F238E27FC236}">
                <a16:creationId xmlns:a16="http://schemas.microsoft.com/office/drawing/2014/main" id="{3FC53FC0-0781-9542-82A8-D3BF8317B8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8303" y="1070235"/>
            <a:ext cx="4037658" cy="21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DD1B39D-E427-A143-A496-5E6399E1107D}"/>
              </a:ext>
            </a:extLst>
          </p:cNvPr>
          <p:cNvGrpSpPr/>
          <p:nvPr userDrawn="1"/>
        </p:nvGrpSpPr>
        <p:grpSpPr>
          <a:xfrm>
            <a:off x="3472250" y="3922643"/>
            <a:ext cx="8130800" cy="2134575"/>
            <a:chOff x="3472250" y="3903307"/>
            <a:chExt cx="8204455" cy="2153911"/>
          </a:xfrm>
        </p:grpSpPr>
        <p:pic>
          <p:nvPicPr>
            <p:cNvPr id="9" name="Picture 2" descr="https://cdn-assets-eu.frontify.com/s3/frontify-enterprise-files-eu/eyJwYXRoIjoiZ3J1cG8tYmFuY29sb21iaWFcL2FjY291bnRzXC84NVwvNDAwMDgxM1wvcHJvamVjdHNcLzZcL2Fzc2V0c1wvM2FcLzU1OVwvNjRlYmQ0NjBlZWQ4YjZhMTJlOWMyMjJkNjkyM2RlYjQtMTU5NzgyOTM4NC5wbmcifQ:grupo-bancolombia:bt7e-j7dHKBUQBI5A0k0phPJHStmYBfjacy8eOs3Ehw?width=2400">
              <a:extLst>
                <a:ext uri="{FF2B5EF4-FFF2-40B4-BE49-F238E27FC236}">
                  <a16:creationId xmlns:a16="http://schemas.microsoft.com/office/drawing/2014/main" id="{BCE47392-1CEB-AE42-BFB9-AD485638F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2250" y="3916845"/>
              <a:ext cx="4057501" cy="214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https://cdn-assets-eu.frontify.com/s3/frontify-enterprise-files-eu/eyJwYXRoIjoiZ3J1cG8tYmFuY29sb21iaWFcL2FjY291bnRzXC84NVwvNDAwMDgxM1wvcHJvamVjdHNcLzZcL2Fzc2V0c1wvYTlcLzU2MFwvYjAxYmUzZTZhMDQ3OTFjMzkzMzc1NTBhYjcxZWNmM2EtMTU5NzgyOTQwMi5wbmcifQ:grupo-bancolombia:ECTjIja0218m8QlM0ARjRjrml3ZryRgbXwaCPAYuArs?width=2400">
              <a:extLst>
                <a:ext uri="{FF2B5EF4-FFF2-40B4-BE49-F238E27FC236}">
                  <a16:creationId xmlns:a16="http://schemas.microsoft.com/office/drawing/2014/main" id="{5F90BADB-F4A8-624F-8A26-14D4E4561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02484" y="3903307"/>
              <a:ext cx="4074221" cy="2149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31E59D-2E46-B842-95B6-7B749D870243}"/>
              </a:ext>
            </a:extLst>
          </p:cNvPr>
          <p:cNvSpPr txBox="1"/>
          <p:nvPr userDrawn="1"/>
        </p:nvSpPr>
        <p:spPr>
          <a:xfrm>
            <a:off x="3406685" y="593203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bg2"/>
                </a:solidFill>
                <a:latin typeface="CIBFont Sans" panose="020B0603020202020104" pitchFamily="34" charset="77"/>
              </a:rPr>
              <a:t>Segmento: Personas, Jóvenes, Niños y Pymes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924682-739D-8B46-9083-BC36B50E6C86}"/>
              </a:ext>
            </a:extLst>
          </p:cNvPr>
          <p:cNvSpPr txBox="1"/>
          <p:nvPr userDrawn="1"/>
        </p:nvSpPr>
        <p:spPr>
          <a:xfrm>
            <a:off x="3360385" y="3429000"/>
            <a:ext cx="486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>
                <a:solidFill>
                  <a:schemeClr val="bg2"/>
                </a:solidFill>
                <a:latin typeface="CIBFont Sans" panose="020B0603020202020104" pitchFamily="34" charset="77"/>
              </a:rPr>
              <a:t>Segmento:Banca Privada, Empresarial y Preferencial</a:t>
            </a:r>
          </a:p>
        </p:txBody>
      </p:sp>
    </p:spTree>
    <p:extLst>
      <p:ext uri="{BB962C8B-B14F-4D97-AF65-F5344CB8AC3E}">
        <p14:creationId xmlns:p14="http://schemas.microsoft.com/office/powerpoint/2010/main" val="254319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DC8F69DA-297F-FF4C-96EA-F3B547040027}"/>
              </a:ext>
            </a:extLst>
          </p:cNvPr>
          <p:cNvSpPr/>
          <p:nvPr userDrawn="1"/>
        </p:nvSpPr>
        <p:spPr>
          <a:xfrm>
            <a:off x="0" y="0"/>
            <a:ext cx="2954214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F207B1-7EBC-F64B-8E45-BC3F006F433B}"/>
              </a:ext>
            </a:extLst>
          </p:cNvPr>
          <p:cNvGrpSpPr/>
          <p:nvPr userDrawn="1"/>
        </p:nvGrpSpPr>
        <p:grpSpPr>
          <a:xfrm>
            <a:off x="200984" y="501134"/>
            <a:ext cx="11323055" cy="5692303"/>
            <a:chOff x="200984" y="501134"/>
            <a:chExt cx="11323055" cy="569230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83CFB9B-383C-124A-BF1D-FE722D1A67B1}"/>
                </a:ext>
              </a:extLst>
            </p:cNvPr>
            <p:cNvSpPr/>
            <p:nvPr/>
          </p:nvSpPr>
          <p:spPr>
            <a:xfrm>
              <a:off x="303861" y="501134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>
                  <a:solidFill>
                    <a:schemeClr val="bg2"/>
                  </a:solidFill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Iconografía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F44EAAB-F609-974F-AD15-A5D0452CEF85}"/>
                </a:ext>
              </a:extLst>
            </p:cNvPr>
            <p:cNvSpPr txBox="1"/>
            <p:nvPr/>
          </p:nvSpPr>
          <p:spPr>
            <a:xfrm>
              <a:off x="3473450" y="3831093"/>
              <a:ext cx="1405935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>
                  <a:latin typeface="CIBFont Sans" panose="020B0603020202020104" pitchFamily="34" charset="77"/>
                </a:rPr>
                <a:t>Los íconos multicolor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99764A6-4500-C545-BF1A-AD3000543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4686" y="4122699"/>
              <a:ext cx="2070738" cy="2070738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1CFBA64-8348-8B4C-BE90-3C21FE84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6149" y="999190"/>
              <a:ext cx="2070738" cy="207073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513F11E-B40B-764A-B543-5B560A67C1DB}"/>
                </a:ext>
              </a:extLst>
            </p:cNvPr>
            <p:cNvSpPr txBox="1"/>
            <p:nvPr/>
          </p:nvSpPr>
          <p:spPr>
            <a:xfrm>
              <a:off x="3473449" y="723092"/>
              <a:ext cx="1152661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>
                  <a:latin typeface="CIBFont Sans" panose="020B0603020202020104" pitchFamily="34" charset="77"/>
                </a:rPr>
                <a:t>Monocromáticos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1CF7571-AB12-FA42-A9BD-F50F2389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404" y="891800"/>
              <a:ext cx="2118100" cy="21181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4C94537-C6D3-114F-A70D-084303F6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483" y="4408338"/>
              <a:ext cx="1456224" cy="153712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DFF03F-73E6-2A4E-8F0B-4E95D73AA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0802" y="1257286"/>
              <a:ext cx="1559586" cy="155958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DC9F0D9-742A-A948-AA98-CB54B1E5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882708"/>
              <a:ext cx="416365" cy="41636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9C0ACC8-69B2-7844-AD2E-6C8E56D6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278731" y="840921"/>
              <a:ext cx="416365" cy="41636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24070A-9AC5-D144-8230-6B36655C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070548" y="4032486"/>
              <a:ext cx="416365" cy="41636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DE83F37-4577-8D4F-B61D-95F6BEFC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6725" y="859559"/>
              <a:ext cx="416365" cy="4163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AC6886-3C54-E140-ADB7-840628DF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00862" y="4095982"/>
              <a:ext cx="416365" cy="4163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48A6105-30D0-C44C-92D3-2918A68E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860" y="4383874"/>
              <a:ext cx="1530317" cy="153031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568022-E508-F947-A3D0-C48B8468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4184886"/>
              <a:ext cx="416365" cy="41636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26AE1FE-73E2-5F43-A028-CD5336270BAA}"/>
                </a:ext>
              </a:extLst>
            </p:cNvPr>
            <p:cNvSpPr/>
            <p:nvPr/>
          </p:nvSpPr>
          <p:spPr>
            <a:xfrm>
              <a:off x="200984" y="4371298"/>
              <a:ext cx="2165978" cy="713887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6916B1F-40A0-E94B-972C-9F671D2EBFD3}"/>
                </a:ext>
              </a:extLst>
            </p:cNvPr>
            <p:cNvSpPr txBox="1"/>
            <p:nvPr/>
          </p:nvSpPr>
          <p:spPr>
            <a:xfrm>
              <a:off x="392761" y="1969182"/>
              <a:ext cx="2218877" cy="307352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r>
                <a:rPr lang="es-CO" sz="1400">
                  <a:solidFill>
                    <a:schemeClr val="bg2"/>
                  </a:solidFill>
                  <a:latin typeface="CIBFont Sans" panose="020B0603020202020104" pitchFamily="34" charset="77"/>
                </a:rPr>
                <a:t>260 iconos hacen parte de nuestra nuevo sistema de diseño.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>
                  <a:solidFill>
                    <a:schemeClr val="bg2"/>
                  </a:solidFill>
                  <a:latin typeface="CIBFont Sans" panose="020B0603020202020104" pitchFamily="34" charset="77"/>
                </a:rPr>
                <a:t>Los iconos monocromáticos siempre van en negro o en blanco. Nunca en colores.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>
                  <a:solidFill>
                    <a:schemeClr val="bg2"/>
                  </a:solidFill>
                  <a:latin typeface="CIBFont Sans" panose="020B0603020202020104" pitchFamily="34" charset="77"/>
                </a:rPr>
                <a:t>Los íconos multicolor siempre van bajo fondo blanco o negro.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>
                  <a:solidFill>
                    <a:schemeClr val="bg2"/>
                  </a:solidFill>
                  <a:latin typeface="CIBFont Sans" panose="020B0603020202020104" pitchFamily="34" charset="77"/>
                </a:rPr>
                <a:t>No alterar el grosor de los tonos de los íconos multicolor.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b="1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r>
                <a:rPr lang="es-CO" sz="1100" b="1">
                  <a:latin typeface="CIBFont Sans" panose="020B0603020202020104" pitchFamily="34" charset="77"/>
                </a:rPr>
                <a:t>NO SUMAR ICONOS DIFERENTES A LOS DE NUESTRO SISTEMA.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551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TO + TRAZ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213" y="1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979486-3C01-7548-BA5E-8BE48272A4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472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8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+ TRAZ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213" y="1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3D259A-89E2-B446-B051-DE082FA8B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500" y="0"/>
            <a:ext cx="603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0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TO + TRAZ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9176" y="0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176A84-EA53-2743-8CF0-1A96BFC99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66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BAN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C9E67-C8BB-A743-A154-2D42767926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53" y="6334333"/>
            <a:ext cx="1563057" cy="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4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BANCOLOMB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B1E914-8236-474D-94F9-BEA10392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375" y="3291111"/>
            <a:ext cx="3997194" cy="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7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 BANCOAGRI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B75779-72D6-0645-BFFB-3273ADFA6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53" y="6331428"/>
            <a:ext cx="1670087" cy="2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 BANCOAGRICO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EC9DB0-84F1-DC4D-9365-A2DE6E12D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576D2-55B6-634A-BCD8-33C5F78B9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093" y="5944834"/>
            <a:ext cx="2617662" cy="3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9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861111-5C3A-374E-B776-C14BE71C1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0F0D48-E6FD-3E48-AA1D-3252C5023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0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887D8E-3F71-B04C-BF58-FBDCF938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4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 BANIS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400DAC-AF04-7744-A7AE-87B5D1718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40759"/>
            <a:ext cx="1165923" cy="1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791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 BANIST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0E00C4-C102-AA42-A350-9974F90D7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D0371F-5FDB-2A44-BC34-E7E55CF86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60074"/>
            <a:ext cx="1795092" cy="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5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DAC82A-AC13-CF4F-A79B-0470BA8E2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987683-07E4-AC4B-8D4D-13F0DC767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2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C19B-651B-414E-841C-B176B8CD7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5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NA B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9A5551-CA83-0D47-88CD-C9F6ED7C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21287"/>
            <a:ext cx="796169" cy="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16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EN B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9D4FD9E-34D3-D548-B020-CCD448419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E25EB-66DE-F449-BF88-221FBA649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75271"/>
            <a:ext cx="991977" cy="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3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756AB0-8FE0-DC49-A285-763C1B22F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34545A-0700-6A40-A667-1693C3A1A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7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5AB95E-692D-EE44-8BE9-DD8AA0723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9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B43CCD-7D2C-EC43-9512-829E35D6B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35940E3-FA5B-C34B-8C5A-712962EA0918}"/>
              </a:ext>
            </a:extLst>
          </p:cNvPr>
          <p:cNvGrpSpPr/>
          <p:nvPr userDrawn="1"/>
        </p:nvGrpSpPr>
        <p:grpSpPr>
          <a:xfrm>
            <a:off x="1292233" y="5939798"/>
            <a:ext cx="9607534" cy="360499"/>
            <a:chOff x="1292233" y="5939798"/>
            <a:chExt cx="9607534" cy="36049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9F59810-F887-6A47-B2B8-07282676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 contrast="-100000"/>
            </a:blip>
            <a:stretch>
              <a:fillRect/>
            </a:stretch>
          </p:blipFill>
          <p:spPr>
            <a:xfrm>
              <a:off x="1292233" y="5962601"/>
              <a:ext cx="2481943" cy="31489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E2E3391-25B6-9245-9985-A95AB295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006" y="5939798"/>
              <a:ext cx="2702485" cy="36049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1C0DB8D-6AFB-944F-AA6B-63B8E702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8321" y="5965374"/>
              <a:ext cx="1892617" cy="30934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7E4D784-2E37-354A-80B4-A7C9C65B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6767" y="5965374"/>
              <a:ext cx="1103000" cy="30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6913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EF2B336-0D7F-BF4C-926B-2F8F9E39C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25E5A28B-3D2A-E845-9C68-94199A6D7E7F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B798C44-8557-9440-AAB9-4BC35DB4C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4D831F-BFC3-764F-A582-69DF6F85E2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56C222-8540-B348-8FC0-DC627FED4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52B7A06-063A-E245-BA1F-85A411932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243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3975FB6-F01F-6D4C-9C51-56644897FE9C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30C207-1491-6640-82AB-7440AACB6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2531815-9DFD-8347-BDB9-00EF4B9EB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75A3D6-5EA2-6446-8E5D-8DB42D0DA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779ED69-D743-A047-8558-93CA9CDCA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4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5970108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65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0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491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-GRISCLARO">
    <p:bg>
      <p:bgPr>
        <a:solidFill>
          <a:srgbClr val="E2E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9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B7090-D3D7-E140-9C4E-CBC6914D8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75592-C270-2C4B-909B-01442EBA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F2AA31-5429-1C43-8D43-78B87E0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25EDBE-5AAB-3F42-BAD8-3338104D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52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106" r:id="rId2"/>
    <p:sldLayoutId id="2147484154" r:id="rId3"/>
    <p:sldLayoutId id="2147484152" r:id="rId4"/>
    <p:sldLayoutId id="2147484157" r:id="rId5"/>
    <p:sldLayoutId id="2147484084" r:id="rId6"/>
    <p:sldLayoutId id="2147484151" r:id="rId7"/>
    <p:sldLayoutId id="2147484160" r:id="rId8"/>
    <p:sldLayoutId id="2147484069" r:id="rId9"/>
    <p:sldLayoutId id="2147484164" r:id="rId10"/>
    <p:sldLayoutId id="2147484171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67" r:id="rId18"/>
    <p:sldLayoutId id="2147484166" r:id="rId19"/>
    <p:sldLayoutId id="2147484168" r:id="rId20"/>
    <p:sldLayoutId id="2147484170" r:id="rId21"/>
    <p:sldLayoutId id="2147484169" r:id="rId22"/>
    <p:sldLayoutId id="2147484161" r:id="rId23"/>
    <p:sldLayoutId id="2147484165" r:id="rId24"/>
    <p:sldLayoutId id="2147484172" r:id="rId25"/>
    <p:sldLayoutId id="2147484173" r:id="rId26"/>
    <p:sldLayoutId id="2147484174" r:id="rId27"/>
    <p:sldLayoutId id="2147484175" r:id="rId28"/>
    <p:sldLayoutId id="2147484176" r:id="rId29"/>
    <p:sldLayoutId id="2147484177" r:id="rId30"/>
    <p:sldLayoutId id="2147484178" r:id="rId31"/>
    <p:sldLayoutId id="2147484179" r:id="rId32"/>
    <p:sldLayoutId id="2147484180" r:id="rId33"/>
    <p:sldLayoutId id="2147484181" r:id="rId34"/>
    <p:sldLayoutId id="2147484182" r:id="rId35"/>
    <p:sldLayoutId id="2147484183" r:id="rId36"/>
    <p:sldLayoutId id="2147484187" r:id="rId37"/>
    <p:sldLayoutId id="2147484185" r:id="rId38"/>
    <p:sldLayoutId id="2147484186" r:id="rId39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2800" b="1" i="0" kern="1200" spc="-100" baseline="0">
          <a:solidFill>
            <a:schemeClr val="bg1">
              <a:lumMod val="10000"/>
            </a:schemeClr>
          </a:solidFill>
          <a:latin typeface="CIBFont Sans" panose="020B0603020202020104" pitchFamily="34" charset="77"/>
          <a:ea typeface="CIBFont Sans" panose="020B0603020202020104" pitchFamily="34" charset="77"/>
          <a:cs typeface="CIBFont Sans" panose="020B0603020202020104" pitchFamily="34" charset="77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CIBFont Sans" panose="020B0603020202020104" pitchFamily="34" charset="77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164">
          <p15:clr>
            <a:srgbClr val="F26B43"/>
          </p15:clr>
        </p15:guide>
        <p15:guide id="27" orient="horz" pos="4133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3" pos="166">
          <p15:clr>
            <a:srgbClr val="F26B43"/>
          </p15:clr>
        </p15:guide>
        <p15:guide id="54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pelodo/Clase-Angular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hyperlink" Target="https://youtu.be/fUgxxhI_bvc?si=v25ysy_ajUP270vv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ypescriptlang.org/docs/handbook/typescript-in-5-minutes-oop.html" TargetMode="External"/><Relationship Id="rId5" Type="http://schemas.openxmlformats.org/officeDocument/2006/relationships/hyperlink" Target="https://www.typescriptlang.org/play/" TargetMode="External"/><Relationship Id="rId4" Type="http://schemas.openxmlformats.org/officeDocument/2006/relationships/hyperlink" Target="https://www.typescriptlang.org/doc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codecamp.org/news/how-to-update-npm-dependencies/" TargetMode="External"/><Relationship Id="rId4" Type="http://schemas.openxmlformats.org/officeDocument/2006/relationships/hyperlink" Target="https://grupobancolombia.visualstudio.com/Vicepresidencia%20Servicios%20de%20Tecnolog%C3%ADa/_wiki/wikis/Vicepresidencia%20Servicios%20de%20Tecnolog%C3%ADa.wiki/354082/Dependencies-Scan-Xra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15.angular.io/cli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v15.angular.io/guide/component-overview" TargetMode="External"/><Relationship Id="rId2" Type="http://schemas.openxmlformats.org/officeDocument/2006/relationships/hyperlink" Target="https://angular.dev/essentials/components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v15.angular.io/guide/template-overview" TargetMode="Externa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v15.angular.io/guide/architecture-modules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v15.angular.io/guide/creating-injectable-servic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v15.angular.io/guide/router" TargetMode="Externa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playlist?list=PLy09ETjgu8VqKGRs1UFq3ZiFbY0zzhdLr&amp;si=CfVUWIgrU_pSasaW" TargetMode="External"/><Relationship Id="rId3" Type="http://schemas.openxmlformats.org/officeDocument/2006/relationships/image" Target="../media/image58.svg"/><Relationship Id="rId7" Type="http://schemas.openxmlformats.org/officeDocument/2006/relationships/hyperlink" Target="https://youtube.com/playlist?list=PLy09ETjgu8VqSJgZXiiL-pSg4g1xbowGE&amp;si=9Q5w57OJqEemkkd6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15.angular.io/guide/router-tutorial-toh" TargetMode="External"/><Relationship Id="rId5" Type="http://schemas.openxmlformats.org/officeDocument/2006/relationships/hyperlink" Target="https://v15.angular.io/tutorial/tour-of-heroes" TargetMode="External"/><Relationship Id="rId4" Type="http://schemas.openxmlformats.org/officeDocument/2006/relationships/hyperlink" Target="https://v15.angular.io/doc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F757CBA-9EC4-CC4C-84E3-62E310511310}"/>
              </a:ext>
            </a:extLst>
          </p:cNvPr>
          <p:cNvSpPr txBox="1">
            <a:spLocks/>
          </p:cNvSpPr>
          <p:nvPr/>
        </p:nvSpPr>
        <p:spPr>
          <a:xfrm>
            <a:off x="997940" y="2816013"/>
            <a:ext cx="4099578" cy="1225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Taller Angular</a:t>
            </a:r>
          </a:p>
          <a:p>
            <a:pPr marL="0" indent="0">
              <a:buNone/>
            </a:pP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Básico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CFEF09A-1356-EE4D-A63B-865C7CF1CD6F}"/>
              </a:ext>
            </a:extLst>
          </p:cNvPr>
          <p:cNvCxnSpPr>
            <a:cxnSpLocks/>
          </p:cNvCxnSpPr>
          <p:nvPr/>
        </p:nvCxnSpPr>
        <p:spPr>
          <a:xfrm>
            <a:off x="6096000" y="2763323"/>
            <a:ext cx="0" cy="1331354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14E51A2-00CA-9E4E-A934-CE1DF4BC22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422" y="3202970"/>
            <a:ext cx="3559545" cy="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8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A3389C0-5CF3-B32F-C033-68525043A30E}"/>
              </a:ext>
            </a:extLst>
          </p:cNvPr>
          <p:cNvSpPr/>
          <p:nvPr/>
        </p:nvSpPr>
        <p:spPr>
          <a:xfrm>
            <a:off x="804003" y="2767280"/>
            <a:ext cx="105839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latin typeface="CIBFont Sans" panose="020B0603020202020104" pitchFamily="34" charset="77"/>
              </a:rPr>
              <a:t>Pero…</a:t>
            </a:r>
            <a:br>
              <a:rPr lang="es-CO" sz="4000" b="1" dirty="0">
                <a:latin typeface="CIBFont Sans" panose="020B0603020202020104" pitchFamily="34" charset="77"/>
              </a:rPr>
            </a:br>
            <a:r>
              <a:rPr lang="es-CO" sz="4000" b="1" dirty="0">
                <a:latin typeface="CIBFont Sans" panose="020B0603020202020104" pitchFamily="34" charset="77"/>
              </a:rPr>
              <a:t>y que es SSG, SSR, CSR?</a:t>
            </a:r>
          </a:p>
        </p:txBody>
      </p:sp>
    </p:spTree>
    <p:extLst>
      <p:ext uri="{BB962C8B-B14F-4D97-AF65-F5344CB8AC3E}">
        <p14:creationId xmlns:p14="http://schemas.microsoft.com/office/powerpoint/2010/main" val="396537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SG">
            <a:extLst>
              <a:ext uri="{FF2B5EF4-FFF2-40B4-BE49-F238E27FC236}">
                <a16:creationId xmlns:a16="http://schemas.microsoft.com/office/drawing/2014/main" id="{1E0A2012-0FC3-6C82-2210-9522DBA1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213" y="1255089"/>
            <a:ext cx="5792787" cy="3403261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7E31556-0DB8-F02D-E17E-E989C3D87A46}"/>
              </a:ext>
            </a:extLst>
          </p:cNvPr>
          <p:cNvGrpSpPr/>
          <p:nvPr/>
        </p:nvGrpSpPr>
        <p:grpSpPr>
          <a:xfrm>
            <a:off x="6426332" y="823792"/>
            <a:ext cx="5073517" cy="4315777"/>
            <a:chOff x="4825402" y="2186967"/>
            <a:chExt cx="5050046" cy="21835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853609B-D7D7-87BA-A590-D506B4694EE8}"/>
                </a:ext>
              </a:extLst>
            </p:cNvPr>
            <p:cNvSpPr/>
            <p:nvPr/>
          </p:nvSpPr>
          <p:spPr>
            <a:xfrm>
              <a:off x="4825402" y="2186967"/>
              <a:ext cx="5050046" cy="887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5400" b="1" dirty="0" err="1">
                  <a:latin typeface="CIBFont Sans" panose="020B0603020202020104" pitchFamily="34" charset="77"/>
                </a:rPr>
                <a:t>Static</a:t>
              </a:r>
              <a:r>
                <a:rPr lang="es-CO" sz="5400" b="1" dirty="0">
                  <a:latin typeface="CIBFont Sans" panose="020B0603020202020104" pitchFamily="34" charset="77"/>
                </a:rPr>
                <a:t> </a:t>
              </a:r>
              <a:r>
                <a:rPr lang="es-CO" sz="5400" b="1" dirty="0" err="1">
                  <a:latin typeface="CIBFont Sans" panose="020B0603020202020104" pitchFamily="34" charset="77"/>
                </a:rPr>
                <a:t>Side</a:t>
              </a:r>
              <a:r>
                <a:rPr lang="es-CO" sz="5400" b="1" dirty="0">
                  <a:latin typeface="CIBFont Sans" panose="020B0603020202020104" pitchFamily="34" charset="77"/>
                </a:rPr>
                <a:t> </a:t>
              </a:r>
              <a:r>
                <a:rPr lang="es-CO" sz="5400" b="1" dirty="0" err="1">
                  <a:latin typeface="CIBFont Sans" panose="020B0603020202020104" pitchFamily="34" charset="77"/>
                </a:rPr>
                <a:t>Generation</a:t>
              </a:r>
              <a:r>
                <a:rPr lang="es-CO" sz="5400" b="1" dirty="0">
                  <a:latin typeface="CIBFont Sans" panose="020B0603020202020104" pitchFamily="34" charset="77"/>
                </a:rPr>
                <a:t>.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86A0B36-97C2-B534-D3C8-AA9438AFDC41}"/>
                </a:ext>
              </a:extLst>
            </p:cNvPr>
            <p:cNvSpPr/>
            <p:nvPr/>
          </p:nvSpPr>
          <p:spPr>
            <a:xfrm>
              <a:off x="4825402" y="3202630"/>
              <a:ext cx="4689771" cy="1167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CIBFont Sans" panose="020B0603020202020104" pitchFamily="34" charset="77"/>
                </a:rPr>
                <a:t>Un servidor/persona se encarga de generar los archivos </a:t>
              </a:r>
              <a:r>
                <a:rPr lang="es-CO" dirty="0" err="1">
                  <a:latin typeface="CIBFont Sans" panose="020B0603020202020104" pitchFamily="34" charset="77"/>
                </a:rPr>
                <a:t>html</a:t>
              </a:r>
              <a:r>
                <a:rPr lang="es-CO" dirty="0">
                  <a:latin typeface="CIBFont Sans" panose="020B0603020202020104" pitchFamily="34" charset="77"/>
                </a:rPr>
                <a:t> </a:t>
              </a:r>
              <a:r>
                <a:rPr lang="es-CO" dirty="0" err="1">
                  <a:latin typeface="CIBFont Sans" panose="020B0603020202020104" pitchFamily="34" charset="77"/>
                </a:rPr>
                <a:t>css</a:t>
              </a:r>
              <a:r>
                <a:rPr lang="es-CO" dirty="0">
                  <a:latin typeface="CIBFont Sans" panose="020B0603020202020104" pitchFamily="34" charset="77"/>
                </a:rPr>
                <a:t> y JS.</a:t>
              </a:r>
              <a:br>
                <a:rPr lang="es-CO" dirty="0">
                  <a:latin typeface="CIBFont Sans" panose="020B0603020202020104" pitchFamily="34" charset="77"/>
                </a:rPr>
              </a:br>
              <a:br>
                <a:rPr lang="es-CO" dirty="0">
                  <a:latin typeface="CIBFont Sans" panose="020B0603020202020104" pitchFamily="34" charset="77"/>
                </a:rPr>
              </a:br>
              <a:r>
                <a:rPr lang="es-CO" dirty="0">
                  <a:latin typeface="CIBFont Sans" panose="020B0603020202020104" pitchFamily="34" charset="77"/>
                </a:rPr>
                <a:t>No hay acceso a una API o BD al momento de cargarse en el cliente.</a:t>
              </a:r>
              <a:br>
                <a:rPr lang="es-CO" dirty="0">
                  <a:latin typeface="CIBFont Sans" panose="020B0603020202020104" pitchFamily="34" charset="77"/>
                </a:rPr>
              </a:br>
              <a:br>
                <a:rPr lang="es-CO" dirty="0">
                  <a:latin typeface="CIBFont Sans" panose="020B0603020202020104" pitchFamily="34" charset="77"/>
                </a:rPr>
              </a:br>
              <a:r>
                <a:rPr lang="es-CO" dirty="0">
                  <a:latin typeface="CIBFont Sans" panose="020B0603020202020104" pitchFamily="34" charset="77"/>
                </a:rPr>
                <a:t>Son sitios meramente informativos. Blogs, sitios de documentación, </a:t>
              </a:r>
              <a:r>
                <a:rPr lang="es-CO" dirty="0" err="1">
                  <a:latin typeface="CIBFont Sans" panose="020B0603020202020104" pitchFamily="34" charset="77"/>
                </a:rPr>
                <a:t>Landing</a:t>
              </a:r>
              <a:r>
                <a:rPr lang="es-CO" dirty="0">
                  <a:latin typeface="CIBFont Sans" panose="020B0603020202020104" pitchFamily="34" charset="77"/>
                </a:rPr>
                <a:t> </a:t>
              </a:r>
              <a:r>
                <a:rPr lang="es-CO" dirty="0" err="1">
                  <a:latin typeface="CIBFont Sans" panose="020B0603020202020104" pitchFamily="34" charset="77"/>
                </a:rPr>
                <a:t>pages</a:t>
              </a:r>
              <a:endParaRPr lang="es-CO" dirty="0">
                <a:latin typeface="CIBFont Sans" panose="020B06030202020201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40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F64CA8E-F054-BA09-6A69-EF252FC0D7CC}"/>
              </a:ext>
            </a:extLst>
          </p:cNvPr>
          <p:cNvGrpSpPr/>
          <p:nvPr/>
        </p:nvGrpSpPr>
        <p:grpSpPr>
          <a:xfrm>
            <a:off x="914532" y="823792"/>
            <a:ext cx="5073517" cy="4315777"/>
            <a:chOff x="4825402" y="2186967"/>
            <a:chExt cx="5050046" cy="218355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5FBFF4C-9B26-C235-B952-698EE440727A}"/>
                </a:ext>
              </a:extLst>
            </p:cNvPr>
            <p:cNvSpPr/>
            <p:nvPr/>
          </p:nvSpPr>
          <p:spPr>
            <a:xfrm>
              <a:off x="4825402" y="2186967"/>
              <a:ext cx="5050046" cy="887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5400" b="1" dirty="0">
                  <a:latin typeface="CIBFont Sans" panose="020B0603020202020104" pitchFamily="34" charset="77"/>
                </a:rPr>
                <a:t>Server </a:t>
              </a:r>
              <a:r>
                <a:rPr lang="es-CO" sz="5400" b="1" dirty="0" err="1">
                  <a:latin typeface="CIBFont Sans" panose="020B0603020202020104" pitchFamily="34" charset="77"/>
                </a:rPr>
                <a:t>Side</a:t>
              </a:r>
              <a:r>
                <a:rPr lang="es-CO" sz="5400" b="1" dirty="0">
                  <a:latin typeface="CIBFont Sans" panose="020B0603020202020104" pitchFamily="34" charset="77"/>
                </a:rPr>
                <a:t> </a:t>
              </a:r>
              <a:r>
                <a:rPr lang="es-CO" sz="5400" b="1" dirty="0" err="1">
                  <a:latin typeface="CIBFont Sans" panose="020B0603020202020104" pitchFamily="34" charset="77"/>
                </a:rPr>
                <a:t>Rendering</a:t>
              </a:r>
              <a:r>
                <a:rPr lang="es-CO" sz="5400" b="1" dirty="0">
                  <a:latin typeface="CIBFont Sans" panose="020B0603020202020104" pitchFamily="34" charset="77"/>
                </a:rPr>
                <a:t>.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97C6DF3-C756-3360-4E51-CE11D6E134CF}"/>
                </a:ext>
              </a:extLst>
            </p:cNvPr>
            <p:cNvSpPr/>
            <p:nvPr/>
          </p:nvSpPr>
          <p:spPr>
            <a:xfrm>
              <a:off x="4825402" y="3202630"/>
              <a:ext cx="4689771" cy="1167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CIBFont Sans" panose="020B0603020202020104" pitchFamily="34" charset="77"/>
                </a:rPr>
                <a:t>El servidor está generando el HTML, CSS y JS a demanda, este mismo carga y valida usando una BD o un API server</a:t>
              </a:r>
              <a:br>
                <a:rPr lang="es-CO" dirty="0">
                  <a:latin typeface="CIBFont Sans" panose="020B0603020202020104" pitchFamily="34" charset="77"/>
                </a:rPr>
              </a:br>
              <a:br>
                <a:rPr lang="es-CO" dirty="0">
                  <a:latin typeface="CIBFont Sans" panose="020B0603020202020104" pitchFamily="34" charset="77"/>
                </a:rPr>
              </a:br>
              <a:r>
                <a:rPr lang="es-CO" dirty="0">
                  <a:latin typeface="CIBFont Sans" panose="020B0603020202020104" pitchFamily="34" charset="77"/>
                </a:rPr>
                <a:t>Son sitios que pueden cargar información personalizada para el usuario, son más enfocados al usuario y permiten mayor interactividad y acercamiento.</a:t>
              </a:r>
            </a:p>
          </p:txBody>
        </p:sp>
      </p:grpSp>
      <p:pic>
        <p:nvPicPr>
          <p:cNvPr id="2050" name="Picture 2" descr="SSR">
            <a:extLst>
              <a:ext uri="{FF2B5EF4-FFF2-40B4-BE49-F238E27FC236}">
                <a16:creationId xmlns:a16="http://schemas.microsoft.com/office/drawing/2014/main" id="{90222319-694A-7EE0-5B14-C8346181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49" y="1577192"/>
            <a:ext cx="5835651" cy="34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0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E8F8CA5-C372-0D15-6D55-0E1DE0C03F54}"/>
              </a:ext>
            </a:extLst>
          </p:cNvPr>
          <p:cNvGrpSpPr/>
          <p:nvPr/>
        </p:nvGrpSpPr>
        <p:grpSpPr>
          <a:xfrm>
            <a:off x="6540632" y="1264005"/>
            <a:ext cx="5073517" cy="4592777"/>
            <a:chOff x="4825402" y="2186967"/>
            <a:chExt cx="5050046" cy="2323697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F9DF104-9D7D-A549-407E-0F9953567228}"/>
                </a:ext>
              </a:extLst>
            </p:cNvPr>
            <p:cNvSpPr/>
            <p:nvPr/>
          </p:nvSpPr>
          <p:spPr>
            <a:xfrm>
              <a:off x="4825402" y="2186967"/>
              <a:ext cx="5050046" cy="887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5400" b="1" dirty="0">
                  <a:latin typeface="CIBFont Sans" panose="020B0603020202020104" pitchFamily="34" charset="77"/>
                </a:rPr>
                <a:t>Client </a:t>
              </a:r>
              <a:r>
                <a:rPr lang="es-CO" sz="5400" b="1" dirty="0" err="1">
                  <a:latin typeface="CIBFont Sans" panose="020B0603020202020104" pitchFamily="34" charset="77"/>
                </a:rPr>
                <a:t>Side</a:t>
              </a:r>
              <a:r>
                <a:rPr lang="es-CO" sz="5400" b="1" dirty="0">
                  <a:latin typeface="CIBFont Sans" panose="020B0603020202020104" pitchFamily="34" charset="77"/>
                </a:rPr>
                <a:t> </a:t>
              </a:r>
              <a:r>
                <a:rPr lang="es-CO" sz="5400" b="1" dirty="0" err="1">
                  <a:latin typeface="CIBFont Sans" panose="020B0603020202020104" pitchFamily="34" charset="77"/>
                </a:rPr>
                <a:t>Rendering</a:t>
              </a:r>
              <a:r>
                <a:rPr lang="es-CO" sz="5400" b="1" dirty="0">
                  <a:latin typeface="CIBFont Sans" panose="020B0603020202020104" pitchFamily="34" charset="77"/>
                </a:rPr>
                <a:t>.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1156647-9FC9-75FA-56D8-A844E66F0043}"/>
                </a:ext>
              </a:extLst>
            </p:cNvPr>
            <p:cNvSpPr/>
            <p:nvPr/>
          </p:nvSpPr>
          <p:spPr>
            <a:xfrm>
              <a:off x="4825402" y="3202630"/>
              <a:ext cx="4689771" cy="1308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CIBFont Sans" panose="020B0603020202020104" pitchFamily="34" charset="77"/>
                </a:rPr>
                <a:t>Se envía un HTML “vacío” y un gran archivo de JS al cliente.</a:t>
              </a:r>
              <a:br>
                <a:rPr lang="es-CO" dirty="0">
                  <a:latin typeface="CIBFont Sans" panose="020B0603020202020104" pitchFamily="34" charset="77"/>
                </a:rPr>
              </a:br>
              <a:br>
                <a:rPr lang="es-CO" dirty="0">
                  <a:latin typeface="CIBFont Sans" panose="020B0603020202020104" pitchFamily="34" charset="77"/>
                </a:rPr>
              </a:br>
              <a:r>
                <a:rPr lang="es-CO" dirty="0">
                  <a:latin typeface="CIBFont Sans" panose="020B0603020202020104" pitchFamily="34" charset="77"/>
                </a:rPr>
                <a:t>El archivo JS se encarga de consultar a una API toda la información necesaria para construir el HTML.</a:t>
              </a:r>
              <a:br>
                <a:rPr lang="es-CO" dirty="0">
                  <a:latin typeface="CIBFont Sans" panose="020B0603020202020104" pitchFamily="34" charset="77"/>
                </a:rPr>
              </a:br>
              <a:br>
                <a:rPr lang="es-CO" dirty="0">
                  <a:latin typeface="CIBFont Sans" panose="020B0603020202020104" pitchFamily="34" charset="77"/>
                </a:rPr>
              </a:br>
              <a:r>
                <a:rPr lang="es-CO" dirty="0">
                  <a:latin typeface="CIBFont Sans" panose="020B0603020202020104" pitchFamily="34" charset="77"/>
                </a:rPr>
                <a:t>Disminuye la carga de servidor, y pueden tener una alta interactividad.</a:t>
              </a:r>
            </a:p>
          </p:txBody>
        </p:sp>
      </p:grpSp>
      <p:pic>
        <p:nvPicPr>
          <p:cNvPr id="3074" name="Picture 2" descr="CSR">
            <a:extLst>
              <a:ext uri="{FF2B5EF4-FFF2-40B4-BE49-F238E27FC236}">
                <a16:creationId xmlns:a16="http://schemas.microsoft.com/office/drawing/2014/main" id="{A5DD975A-7FDB-02A3-5483-33989680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" y="1711325"/>
            <a:ext cx="5840095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3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2567A17-F52F-AFA9-71B8-18213587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" y="-762000"/>
            <a:ext cx="10613572" cy="707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5AA52C1-88EB-43FC-15ED-A0F6C4D4A5E4}"/>
              </a:ext>
            </a:extLst>
          </p:cNvPr>
          <p:cNvCxnSpPr/>
          <p:nvPr/>
        </p:nvCxnSpPr>
        <p:spPr>
          <a:xfrm>
            <a:off x="1436914" y="5109029"/>
            <a:ext cx="89117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6DFA1B2-B1DD-1D3B-B056-28641DAC5B06}"/>
              </a:ext>
            </a:extLst>
          </p:cNvPr>
          <p:cNvSpPr txBox="1"/>
          <p:nvPr/>
        </p:nvSpPr>
        <p:spPr>
          <a:xfrm>
            <a:off x="1436914" y="5239657"/>
            <a:ext cx="915416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/>
              <a:t>WEB 1.0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56719BE-CF2B-2B2B-3164-95A607123028}"/>
              </a:ext>
            </a:extLst>
          </p:cNvPr>
          <p:cNvCxnSpPr>
            <a:cxnSpLocks/>
          </p:cNvCxnSpPr>
          <p:nvPr/>
        </p:nvCxnSpPr>
        <p:spPr>
          <a:xfrm>
            <a:off x="3672114" y="4891315"/>
            <a:ext cx="0" cy="435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BE73B1A-6B46-F36E-404E-C2D026A37C2D}"/>
              </a:ext>
            </a:extLst>
          </p:cNvPr>
          <p:cNvSpPr txBox="1"/>
          <p:nvPr/>
        </p:nvSpPr>
        <p:spPr>
          <a:xfrm>
            <a:off x="3811705" y="5239657"/>
            <a:ext cx="915416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/>
              <a:t>WEB 2.0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6F902C-FFF4-BDA4-E8AE-14F6C29D0AB2}"/>
              </a:ext>
            </a:extLst>
          </p:cNvPr>
          <p:cNvCxnSpPr>
            <a:cxnSpLocks/>
          </p:cNvCxnSpPr>
          <p:nvPr/>
        </p:nvCxnSpPr>
        <p:spPr>
          <a:xfrm>
            <a:off x="6700556" y="4891315"/>
            <a:ext cx="0" cy="435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3D7724-8AC2-3838-2D34-0FA8D19A1244}"/>
              </a:ext>
            </a:extLst>
          </p:cNvPr>
          <p:cNvSpPr txBox="1"/>
          <p:nvPr/>
        </p:nvSpPr>
        <p:spPr>
          <a:xfrm>
            <a:off x="6840146" y="5239657"/>
            <a:ext cx="915416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/>
              <a:t>WEB 2.5</a:t>
            </a:r>
          </a:p>
        </p:txBody>
      </p:sp>
      <p:pic>
        <p:nvPicPr>
          <p:cNvPr id="4100" name="Picture 4" descr="PHP - Wikipedia, la enciclopedia libre">
            <a:extLst>
              <a:ext uri="{FF2B5EF4-FFF2-40B4-BE49-F238E27FC236}">
                <a16:creationId xmlns:a16="http://schemas.microsoft.com/office/drawing/2014/main" id="{ACD8E876-899F-4CBB-44F7-9DC90F08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65" y="3625852"/>
            <a:ext cx="1112083" cy="6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AE56C53-302F-4C23-6FF1-C61F32101FC1}"/>
              </a:ext>
            </a:extLst>
          </p:cNvPr>
          <p:cNvCxnSpPr/>
          <p:nvPr/>
        </p:nvCxnSpPr>
        <p:spPr>
          <a:xfrm flipV="1">
            <a:off x="3607707" y="2775857"/>
            <a:ext cx="0" cy="8563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4" name="Picture 8" descr="YouTube - Wikipedia, la enciclopedia libre">
            <a:extLst>
              <a:ext uri="{FF2B5EF4-FFF2-40B4-BE49-F238E27FC236}">
                <a16:creationId xmlns:a16="http://schemas.microsoft.com/office/drawing/2014/main" id="{F3462B65-AB82-F68B-8117-DF2219A8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82" y="3213105"/>
            <a:ext cx="412747" cy="41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witter - Wikipedia, la enciclopedia libre">
            <a:extLst>
              <a:ext uri="{FF2B5EF4-FFF2-40B4-BE49-F238E27FC236}">
                <a16:creationId xmlns:a16="http://schemas.microsoft.com/office/drawing/2014/main" id="{7E0F65F2-6611-46AD-D669-6895062C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129" y="3296433"/>
            <a:ext cx="322261" cy="2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i5 - Wikipedia, la enciclopedia libre">
            <a:extLst>
              <a:ext uri="{FF2B5EF4-FFF2-40B4-BE49-F238E27FC236}">
                <a16:creationId xmlns:a16="http://schemas.microsoft.com/office/drawing/2014/main" id="{BD44E365-0F08-49F0-6FAB-922A9BA6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48" y="3176719"/>
            <a:ext cx="599616" cy="44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ómo localizar los correos más pesados en Gmail para liberar espacio">
            <a:extLst>
              <a:ext uri="{FF2B5EF4-FFF2-40B4-BE49-F238E27FC236}">
                <a16:creationId xmlns:a16="http://schemas.microsoft.com/office/drawing/2014/main" id="{7416B558-9D3D-0D2C-E7EB-021B31F2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58" y="3728453"/>
            <a:ext cx="388886" cy="2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acebook">
            <a:extLst>
              <a:ext uri="{FF2B5EF4-FFF2-40B4-BE49-F238E27FC236}">
                <a16:creationId xmlns:a16="http://schemas.microsoft.com/office/drawing/2014/main" id="{5E9EE7F1-4796-86FE-5861-640A14AE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21" y="3258349"/>
            <a:ext cx="322261" cy="32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Qué es Wordpress - [Diccionario de marketing]">
            <a:extLst>
              <a:ext uri="{FF2B5EF4-FFF2-40B4-BE49-F238E27FC236}">
                <a16:creationId xmlns:a16="http://schemas.microsoft.com/office/drawing/2014/main" id="{C88B478F-47F0-A392-6D6C-3A84E532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0" y="3944673"/>
            <a:ext cx="1043396" cy="5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AC31B47-981E-19C1-5BE7-F67F122B15D9}"/>
              </a:ext>
            </a:extLst>
          </p:cNvPr>
          <p:cNvSpPr txBox="1"/>
          <p:nvPr/>
        </p:nvSpPr>
        <p:spPr>
          <a:xfrm>
            <a:off x="1436914" y="5740400"/>
            <a:ext cx="1367463" cy="292507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Sitios estáticos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96A5DF-7829-DF10-B520-4D53DF5356A0}"/>
              </a:ext>
            </a:extLst>
          </p:cNvPr>
          <p:cNvSpPr txBox="1"/>
          <p:nvPr/>
        </p:nvSpPr>
        <p:spPr>
          <a:xfrm>
            <a:off x="3716434" y="5735740"/>
            <a:ext cx="2840622" cy="495896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SSR</a:t>
            </a:r>
            <a:r>
              <a:rPr lang="es-CO" sz="1200" b="1" i="1" dirty="0"/>
              <a:t> </a:t>
            </a:r>
            <a:r>
              <a:rPr lang="es-CO" sz="1200" b="1" dirty="0"/>
              <a:t>SSG y finalmente CSR</a:t>
            </a:r>
            <a:br>
              <a:rPr lang="es-CO" sz="1200" b="1" dirty="0"/>
            </a:br>
            <a:r>
              <a:rPr lang="es-CO" sz="1000" b="1" i="1" dirty="0"/>
              <a:t>(aunque aún no se conocían esos términos)</a:t>
            </a:r>
            <a:endParaRPr lang="es-CO" sz="1200" b="1" i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BD3B66-8DE7-A072-DADD-192257856B43}"/>
              </a:ext>
            </a:extLst>
          </p:cNvPr>
          <p:cNvSpPr txBox="1"/>
          <p:nvPr/>
        </p:nvSpPr>
        <p:spPr>
          <a:xfrm>
            <a:off x="6700556" y="5740400"/>
            <a:ext cx="2924684" cy="292507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SPA – PWA y el retorno del SSR + ISR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DFF90E9-12ED-51C8-FB4E-79908D8D61F6}"/>
              </a:ext>
            </a:extLst>
          </p:cNvPr>
          <p:cNvSpPr txBox="1"/>
          <p:nvPr/>
        </p:nvSpPr>
        <p:spPr>
          <a:xfrm>
            <a:off x="8004855" y="6252972"/>
            <a:ext cx="4187145" cy="494229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100" b="1" dirty="0"/>
              <a:t>Lectura recomendada: </a:t>
            </a:r>
            <a:br>
              <a:rPr lang="es-CO" sz="1100" b="1" dirty="0"/>
            </a:br>
            <a:r>
              <a:rPr lang="es-CO" sz="1100" i="1" dirty="0"/>
              <a:t>https://medium.com/kubo/frontend-before-react-eadeb8fd1dda</a:t>
            </a:r>
          </a:p>
        </p:txBody>
      </p:sp>
    </p:spTree>
    <p:extLst>
      <p:ext uri="{BB962C8B-B14F-4D97-AF65-F5344CB8AC3E}">
        <p14:creationId xmlns:p14="http://schemas.microsoft.com/office/powerpoint/2010/main" val="294662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FFD0E5B-95A8-A1C9-D268-811C837B0648}"/>
              </a:ext>
            </a:extLst>
          </p:cNvPr>
          <p:cNvSpPr/>
          <p:nvPr/>
        </p:nvSpPr>
        <p:spPr>
          <a:xfrm>
            <a:off x="2872031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bg2"/>
                </a:solidFill>
                <a:latin typeface="CIBFont Sans" panose="020B0603020202020104" pitchFamily="34" charset="77"/>
              </a:rPr>
              <a:t>TypeScript</a:t>
            </a:r>
          </a:p>
        </p:txBody>
      </p:sp>
      <p:pic>
        <p:nvPicPr>
          <p:cNvPr id="3" name="Picture 2" descr="TypeScript - Wikipedia, la enciclopedia libre">
            <a:extLst>
              <a:ext uri="{FF2B5EF4-FFF2-40B4-BE49-F238E27FC236}">
                <a16:creationId xmlns:a16="http://schemas.microsoft.com/office/drawing/2014/main" id="{B2250838-55FE-272B-09D3-F813DE49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008" y="2131267"/>
            <a:ext cx="2595465" cy="25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3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94567-A08F-E883-2BC2-0614530A0E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r="1574"/>
          <a:stretch/>
        </p:blipFill>
        <p:spPr bwMode="auto">
          <a:xfrm>
            <a:off x="2280578" y="923440"/>
            <a:ext cx="7630843" cy="501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80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7096425-F22B-235C-A845-2AD6FDD2E2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Tipado estático y dinámico? ¿Tipado fuerte y débil? - DEV Community">
              <a:extLst>
                <a:ext uri="{FF2B5EF4-FFF2-40B4-BE49-F238E27FC236}">
                  <a16:creationId xmlns:a16="http://schemas.microsoft.com/office/drawing/2014/main" id="{E102017E-6CDE-C82A-1003-556493150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DCB71CD5-4793-431C-D0AF-B9B1B833DFF0}"/>
                </a:ext>
              </a:extLst>
            </p:cNvPr>
            <p:cNvSpPr txBox="1"/>
            <p:nvPr/>
          </p:nvSpPr>
          <p:spPr>
            <a:xfrm rot="19677516">
              <a:off x="3934799" y="1137566"/>
              <a:ext cx="1659210" cy="509618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2400" b="1" dirty="0" err="1">
                  <a:solidFill>
                    <a:schemeClr val="accent4">
                      <a:lumMod val="50000"/>
                    </a:schemeClr>
                  </a:solidFill>
                  <a:latin typeface="CIBFont Sans" panose="020B0603020202020104" pitchFamily="34" charset="0"/>
                </a:rPr>
                <a:t>Typescript</a:t>
              </a:r>
              <a:endParaRPr lang="es-CO" sz="1600" b="1" dirty="0">
                <a:solidFill>
                  <a:schemeClr val="accent4">
                    <a:lumMod val="50000"/>
                  </a:schemeClr>
                </a:solidFill>
                <a:latin typeface="CIBFont Sans" panose="020B0603020202020104" pitchFamily="34" charset="0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D1DD55B1-21C7-1D30-83E3-36A8C9938D12}"/>
              </a:ext>
            </a:extLst>
          </p:cNvPr>
          <p:cNvSpPr txBox="1"/>
          <p:nvPr/>
        </p:nvSpPr>
        <p:spPr>
          <a:xfrm>
            <a:off x="7692572" y="6037943"/>
            <a:ext cx="4180733" cy="475057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050" b="1" i="1" dirty="0"/>
              <a:t>¿Por qué C/C++?</a:t>
            </a:r>
            <a:br>
              <a:rPr lang="es-CO" sz="1050" b="1" i="1" dirty="0"/>
            </a:br>
            <a:r>
              <a:rPr lang="es-CO" sz="1050" i="1" dirty="0"/>
              <a:t>https://learn.microsoft.com/es-es/windows/win32/rpc/strong-typing</a:t>
            </a:r>
          </a:p>
        </p:txBody>
      </p:sp>
    </p:spTree>
    <p:extLst>
      <p:ext uri="{BB962C8B-B14F-4D97-AF65-F5344CB8AC3E}">
        <p14:creationId xmlns:p14="http://schemas.microsoft.com/office/powerpoint/2010/main" val="377200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3607650-B4C6-B21D-5ECE-220A6250BEA1}"/>
              </a:ext>
            </a:extLst>
          </p:cNvPr>
          <p:cNvSpPr txBox="1"/>
          <p:nvPr/>
        </p:nvSpPr>
        <p:spPr>
          <a:xfrm>
            <a:off x="6771633" y="6314706"/>
            <a:ext cx="5420367" cy="293213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Fuente:</a:t>
            </a:r>
            <a:r>
              <a:rPr lang="es-CO" sz="1200" b="1" i="1" dirty="0"/>
              <a:t> </a:t>
            </a:r>
            <a:r>
              <a:rPr lang="es-CO" sz="1200" i="1" dirty="0"/>
              <a:t>https://npmtrends.com/@angular/core-vs-next-vs-react-vs-typescript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DBBFB1-C665-4748-1E90-EDE1EECD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463"/>
            <a:ext cx="12192000" cy="428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5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357333" y="2442109"/>
            <a:ext cx="2222083" cy="2011659"/>
            <a:chOff x="357333" y="2442109"/>
            <a:chExt cx="2222083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357333" y="3838215"/>
              <a:ext cx="2222083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 err="1">
                  <a:latin typeface="CIBFont Sans" panose="020B0603020202020104" pitchFamily="34" charset="77"/>
                </a:rPr>
                <a:t>Typescript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15B4513D-62AE-039C-5AFB-B65785B7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457" y="2438261"/>
            <a:ext cx="8040222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2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96F11CF-4BC1-9E40-A247-D3C0DAD407BF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latin typeface="CIBFont Sans" panose="020B0603020202020104" pitchFamily="34" charset="77"/>
              </a:rPr>
              <a:t>Empecemos!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9722D0-D083-DE44-CD26-1037E5D5D27A}"/>
              </a:ext>
            </a:extLst>
          </p:cNvPr>
          <p:cNvSpPr txBox="1"/>
          <p:nvPr/>
        </p:nvSpPr>
        <p:spPr>
          <a:xfrm>
            <a:off x="9546596" y="6281000"/>
            <a:ext cx="2561700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Clase Angular Repo (</a:t>
            </a:r>
            <a:r>
              <a:rPr lang="es-CO" sz="1400" dirty="0" err="1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s-CO" sz="1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s-CO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4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357333" y="2442109"/>
            <a:ext cx="2222083" cy="2011659"/>
            <a:chOff x="357333" y="2442109"/>
            <a:chExt cx="2222083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357333" y="3838215"/>
              <a:ext cx="2222083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 err="1">
                  <a:latin typeface="CIBFont Sans" panose="020B0603020202020104" pitchFamily="34" charset="77"/>
                </a:rPr>
                <a:t>Typescript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93EE868-3DAA-7BD8-7E1B-1DCE132C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99" y="724552"/>
            <a:ext cx="5054602" cy="540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357333" y="2442109"/>
            <a:ext cx="2222083" cy="2011659"/>
            <a:chOff x="357333" y="2442109"/>
            <a:chExt cx="2222083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357333" y="3838215"/>
              <a:ext cx="2222083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 err="1">
                  <a:latin typeface="CIBFont Sans" panose="020B0603020202020104" pitchFamily="34" charset="77"/>
                </a:rPr>
                <a:t>Typescript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40D0C400-5CA2-FE1A-9F1A-AD911F892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522019"/>
            <a:ext cx="5969000" cy="58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0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357333" y="2442109"/>
            <a:ext cx="2222083" cy="2011659"/>
            <a:chOff x="357333" y="2442109"/>
            <a:chExt cx="2222083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357333" y="3838215"/>
              <a:ext cx="2222083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 err="1">
                  <a:latin typeface="CIBFont Sans" panose="020B0603020202020104" pitchFamily="34" charset="77"/>
                </a:rPr>
                <a:t>Typescript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F147DFC-A3B7-C5AC-A141-FD2CAC10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99" y="642273"/>
            <a:ext cx="5715002" cy="55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357333" y="2442109"/>
            <a:ext cx="2222083" cy="2011659"/>
            <a:chOff x="357333" y="2442109"/>
            <a:chExt cx="2222083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357333" y="3838215"/>
              <a:ext cx="2222083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 err="1">
                  <a:latin typeface="CIBFont Sans" panose="020B0603020202020104" pitchFamily="34" charset="77"/>
                </a:rPr>
                <a:t>Typescript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313C96F-AC8A-3B30-29AB-3D131F3DF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579" y="2007638"/>
            <a:ext cx="8648088" cy="284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357333" y="2442109"/>
            <a:ext cx="2222083" cy="2011659"/>
            <a:chOff x="357333" y="2442109"/>
            <a:chExt cx="2222083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357333" y="3838215"/>
              <a:ext cx="2222083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 err="1">
                  <a:latin typeface="CIBFont Sans" panose="020B0603020202020104" pitchFamily="34" charset="77"/>
                </a:rPr>
                <a:t>Typescript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4A411F5-9779-3D8D-DED4-62D176BEF22A}"/>
              </a:ext>
            </a:extLst>
          </p:cNvPr>
          <p:cNvGrpSpPr/>
          <p:nvPr/>
        </p:nvGrpSpPr>
        <p:grpSpPr>
          <a:xfrm>
            <a:off x="3314700" y="1564499"/>
            <a:ext cx="8171666" cy="4067556"/>
            <a:chOff x="7012762" y="1646765"/>
            <a:chExt cx="4185506" cy="406755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A0F851A-438C-52E0-D376-3334C9FB08FB}"/>
                </a:ext>
              </a:extLst>
            </p:cNvPr>
            <p:cNvSpPr/>
            <p:nvPr/>
          </p:nvSpPr>
          <p:spPr>
            <a:xfrm>
              <a:off x="7012762" y="1646765"/>
              <a:ext cx="323840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6000" b="1" dirty="0"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Enlaces de interés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28BF2BE-9908-5501-3BCF-1FB38BF7D349}"/>
                </a:ext>
              </a:extLst>
            </p:cNvPr>
            <p:cNvSpPr/>
            <p:nvPr/>
          </p:nvSpPr>
          <p:spPr>
            <a:xfrm>
              <a:off x="7012762" y="3128998"/>
              <a:ext cx="4185506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TypeScript Docs (typescriptlang.org)</a:t>
              </a:r>
              <a:endParaRPr lang="en-US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 Playground - An online editor for exploring TypeScript and JavaScript (typescriptlang.org)</a:t>
              </a:r>
              <a:br>
                <a:rPr lang="en-US" dirty="0"/>
              </a:br>
              <a:endParaRPr lang="es-CO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s-CO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TypeScript </a:t>
              </a:r>
              <a:r>
                <a:rPr lang="es-CO" dirty="0" err="1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for</a:t>
              </a:r>
              <a:r>
                <a:rPr lang="es-CO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Java/C# </a:t>
              </a:r>
              <a:r>
                <a:rPr lang="es-CO" dirty="0" err="1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Programmers</a:t>
              </a:r>
              <a:r>
                <a:rPr lang="es-CO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(typescriptlang.org)</a:t>
              </a:r>
              <a:br>
                <a:rPr lang="es-CO" dirty="0"/>
              </a:br>
              <a:endParaRPr lang="es-CO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pt-BR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 Novato a Ninja: Aprende </a:t>
              </a:r>
              <a:r>
                <a:rPr lang="pt-BR" dirty="0" err="1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TypeScript</a:t>
              </a:r>
              <a:r>
                <a:rPr lang="pt-BR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- curso intensivo (#1) (youtube.com)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580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pm - Wikipedia">
            <a:extLst>
              <a:ext uri="{FF2B5EF4-FFF2-40B4-BE49-F238E27FC236}">
                <a16:creationId xmlns:a16="http://schemas.microsoft.com/office/drawing/2014/main" id="{707D9718-1460-B829-EAC3-5116E90E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59" y="2197466"/>
            <a:ext cx="6329082" cy="24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1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8FE8D5-7D30-3E16-48CF-9C630D2B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281" y="0"/>
            <a:ext cx="510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60AB65-C5A8-F347-9E43-F20F6881021F}"/>
              </a:ext>
            </a:extLst>
          </p:cNvPr>
          <p:cNvSpPr txBox="1"/>
          <p:nvPr/>
        </p:nvSpPr>
        <p:spPr>
          <a:xfrm>
            <a:off x="3567629" y="1674673"/>
            <a:ext cx="79759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Instalar dependencia: </a:t>
            </a:r>
            <a:r>
              <a:rPr lang="es-CO" i="1" dirty="0" err="1"/>
              <a:t>npm</a:t>
            </a:r>
            <a:r>
              <a:rPr lang="es-CO" i="1" dirty="0"/>
              <a:t> </a:t>
            </a:r>
            <a:r>
              <a:rPr lang="es-CO" i="1" dirty="0" err="1"/>
              <a:t>install</a:t>
            </a:r>
            <a:r>
              <a:rPr lang="es-CO" i="1" dirty="0"/>
              <a:t> {</a:t>
            </a:r>
            <a:r>
              <a:rPr lang="es-CO" i="1" dirty="0" err="1"/>
              <a:t>dependency</a:t>
            </a:r>
            <a:r>
              <a:rPr lang="es-CO" i="1" dirty="0"/>
              <a:t>}</a:t>
            </a:r>
            <a:br>
              <a:rPr lang="es-CO" sz="1400" dirty="0"/>
            </a:br>
            <a:r>
              <a:rPr lang="es-CO" sz="1400" dirty="0"/>
              <a:t>Ejemplo: </a:t>
            </a:r>
            <a:r>
              <a:rPr lang="es-CO" sz="1400" i="1" dirty="0" err="1"/>
              <a:t>npm</a:t>
            </a:r>
            <a:r>
              <a:rPr lang="es-CO" sz="1400" i="1" dirty="0"/>
              <a:t> </a:t>
            </a:r>
            <a:r>
              <a:rPr lang="es-CO" sz="1400" i="1" dirty="0" err="1"/>
              <a:t>install</a:t>
            </a:r>
            <a:r>
              <a:rPr lang="es-CO" sz="1400" i="1" dirty="0"/>
              <a:t> </a:t>
            </a:r>
            <a:r>
              <a:rPr lang="es-CO" sz="1400" i="1" dirty="0" err="1"/>
              <a:t>rxjs</a:t>
            </a:r>
            <a:r>
              <a:rPr lang="es-CO" sz="1400" i="1" dirty="0"/>
              <a:t> </a:t>
            </a:r>
            <a:r>
              <a:rPr lang="es-CO" sz="1400" dirty="0"/>
              <a:t>-&gt; Instalará la última versión</a:t>
            </a:r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Instalar dependencia de desarrollo:</a:t>
            </a:r>
            <a:r>
              <a:rPr lang="es-CO" dirty="0"/>
              <a:t> </a:t>
            </a:r>
            <a:r>
              <a:rPr lang="es-CO" i="1" dirty="0" err="1"/>
              <a:t>npm</a:t>
            </a:r>
            <a:r>
              <a:rPr lang="es-CO" i="1" dirty="0"/>
              <a:t> </a:t>
            </a:r>
            <a:r>
              <a:rPr lang="es-CO" i="1" dirty="0" err="1"/>
              <a:t>install</a:t>
            </a:r>
            <a:r>
              <a:rPr lang="es-CO" i="1" dirty="0"/>
              <a:t> –D {</a:t>
            </a:r>
            <a:r>
              <a:rPr lang="es-CO" i="1" dirty="0" err="1"/>
              <a:t>dependency</a:t>
            </a:r>
            <a:r>
              <a:rPr lang="es-CO" i="1" dirty="0"/>
              <a:t>}</a:t>
            </a:r>
            <a:br>
              <a:rPr lang="es-CO" dirty="0"/>
            </a:br>
            <a:r>
              <a:rPr lang="es-CO" sz="1400" dirty="0"/>
              <a:t>Ejemplo: </a:t>
            </a:r>
            <a:r>
              <a:rPr lang="es-CO" sz="1400" i="1" dirty="0" err="1"/>
              <a:t>npm</a:t>
            </a:r>
            <a:r>
              <a:rPr lang="es-CO" sz="1400" i="1" dirty="0"/>
              <a:t> </a:t>
            </a:r>
            <a:r>
              <a:rPr lang="es-CO" sz="1400" i="1" dirty="0" err="1"/>
              <a:t>install</a:t>
            </a:r>
            <a:r>
              <a:rPr lang="es-CO" sz="1400" i="1" dirty="0"/>
              <a:t> –D </a:t>
            </a:r>
            <a:r>
              <a:rPr lang="es-CO" sz="1400" i="1" dirty="0" err="1"/>
              <a:t>typescript</a:t>
            </a:r>
            <a:endParaRPr lang="es-CO" sz="1400" i="1" dirty="0"/>
          </a:p>
          <a:p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Instalar versión específica:</a:t>
            </a:r>
            <a:r>
              <a:rPr lang="es-CO" dirty="0"/>
              <a:t> A los comandos de la instalación, se puede definir la versión de la dependencia agregando </a:t>
            </a:r>
            <a:r>
              <a:rPr lang="es-CO" b="1" dirty="0"/>
              <a:t>‘@</a:t>
            </a:r>
            <a:r>
              <a:rPr lang="es-CO" b="1" dirty="0" err="1"/>
              <a:t>version</a:t>
            </a:r>
            <a:r>
              <a:rPr lang="es-CO" b="1" dirty="0"/>
              <a:t>’</a:t>
            </a:r>
            <a:r>
              <a:rPr lang="es-CO" dirty="0"/>
              <a:t>. Ya sea definiendo sólo la versión mayor,  la mayor y menor, o la versión exacta.</a:t>
            </a:r>
            <a:br>
              <a:rPr lang="es-CO" dirty="0"/>
            </a:br>
            <a:r>
              <a:rPr lang="es-CO" sz="1400" dirty="0"/>
              <a:t>Ejemplo: </a:t>
            </a:r>
            <a:r>
              <a:rPr lang="es-CO" sz="1400" i="1" dirty="0" err="1"/>
              <a:t>npm</a:t>
            </a:r>
            <a:r>
              <a:rPr lang="es-CO" sz="1400" i="1" dirty="0"/>
              <a:t> </a:t>
            </a:r>
            <a:r>
              <a:rPr lang="es-CO" sz="1400" i="1" dirty="0" err="1"/>
              <a:t>install</a:t>
            </a:r>
            <a:r>
              <a:rPr lang="es-CO" sz="1400" i="1" dirty="0"/>
              <a:t> rxjs@6</a:t>
            </a:r>
            <a:r>
              <a:rPr lang="es-CO" sz="1400" dirty="0"/>
              <a:t> O </a:t>
            </a:r>
            <a:r>
              <a:rPr lang="es-CO" sz="1400" i="1" dirty="0" err="1"/>
              <a:t>npm</a:t>
            </a:r>
            <a:r>
              <a:rPr lang="es-CO" sz="1400" i="1" dirty="0"/>
              <a:t> </a:t>
            </a:r>
            <a:r>
              <a:rPr lang="es-CO" sz="1400" i="1" dirty="0" err="1"/>
              <a:t>install</a:t>
            </a:r>
            <a:r>
              <a:rPr lang="es-CO" sz="1400" i="1" dirty="0"/>
              <a:t> rxjs@6.8 O </a:t>
            </a:r>
            <a:r>
              <a:rPr lang="es-CO" sz="1400" i="1" dirty="0" err="1"/>
              <a:t>npm</a:t>
            </a:r>
            <a:r>
              <a:rPr lang="es-CO" sz="1400" i="1" dirty="0"/>
              <a:t> </a:t>
            </a:r>
            <a:r>
              <a:rPr lang="es-CO" sz="1400" i="1" dirty="0" err="1"/>
              <a:t>install</a:t>
            </a:r>
            <a:r>
              <a:rPr lang="es-CO" sz="1400" i="1" dirty="0"/>
              <a:t> rxjs@6.8.1</a:t>
            </a:r>
            <a:endParaRPr lang="es-CO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Ejecutar scripts:</a:t>
            </a:r>
            <a:r>
              <a:rPr lang="es-CO" dirty="0"/>
              <a:t> </a:t>
            </a:r>
            <a:r>
              <a:rPr lang="es-CO" i="1" dirty="0" err="1"/>
              <a:t>npm</a:t>
            </a:r>
            <a:r>
              <a:rPr lang="es-CO" i="1" dirty="0"/>
              <a:t> run {</a:t>
            </a:r>
            <a:r>
              <a:rPr lang="es-CO" i="1" dirty="0" err="1"/>
              <a:t>nombreScript</a:t>
            </a:r>
            <a:r>
              <a:rPr lang="es-CO" i="1" dirty="0"/>
              <a:t>}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FC1E604-C137-DF4C-B975-9E244EB0DF2B}"/>
              </a:ext>
            </a:extLst>
          </p:cNvPr>
          <p:cNvGrpSpPr/>
          <p:nvPr/>
        </p:nvGrpSpPr>
        <p:grpSpPr>
          <a:xfrm>
            <a:off x="770323" y="2404233"/>
            <a:ext cx="1396104" cy="2049535"/>
            <a:chOff x="770323" y="2418801"/>
            <a:chExt cx="1396104" cy="2049535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50B09C74-D97D-9743-BB13-7CAC06445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3" y="2418801"/>
              <a:ext cx="1396104" cy="1396104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962176" y="3852783"/>
              <a:ext cx="982961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>
                  <a:latin typeface="CIBFont Sans" panose="020B0603020202020104" pitchFamily="34" charset="77"/>
                </a:rPr>
                <a:t>Tips</a:t>
              </a:r>
              <a:endParaRPr lang="es-CO" sz="3400"/>
            </a:p>
          </p:txBody>
        </p:sp>
      </p:grpSp>
    </p:spTree>
    <p:extLst>
      <p:ext uri="{BB962C8B-B14F-4D97-AF65-F5344CB8AC3E}">
        <p14:creationId xmlns:p14="http://schemas.microsoft.com/office/powerpoint/2010/main" val="401645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770321" y="2442109"/>
            <a:ext cx="1396106" cy="2011659"/>
            <a:chOff x="770321" y="2442109"/>
            <a:chExt cx="1396106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909567" y="3838215"/>
              <a:ext cx="1117614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>
                  <a:latin typeface="CIBFont Sans" panose="020B0603020202020104" pitchFamily="34" charset="77"/>
                </a:rPr>
                <a:t>NPM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4A411F5-9779-3D8D-DED4-62D176BEF22A}"/>
              </a:ext>
            </a:extLst>
          </p:cNvPr>
          <p:cNvGrpSpPr/>
          <p:nvPr/>
        </p:nvGrpSpPr>
        <p:grpSpPr>
          <a:xfrm>
            <a:off x="3314700" y="2226218"/>
            <a:ext cx="8171666" cy="2405563"/>
            <a:chOff x="7012762" y="1646765"/>
            <a:chExt cx="4185506" cy="240556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A0F851A-438C-52E0-D376-3334C9FB08FB}"/>
                </a:ext>
              </a:extLst>
            </p:cNvPr>
            <p:cNvSpPr/>
            <p:nvPr/>
          </p:nvSpPr>
          <p:spPr>
            <a:xfrm>
              <a:off x="7012762" y="1646765"/>
              <a:ext cx="323840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6000" b="1" dirty="0"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Enlaces de interés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28BF2BE-9908-5501-3BCF-1FB38BF7D349}"/>
                </a:ext>
              </a:extLst>
            </p:cNvPr>
            <p:cNvSpPr/>
            <p:nvPr/>
          </p:nvSpPr>
          <p:spPr>
            <a:xfrm>
              <a:off x="7012762" y="3128998"/>
              <a:ext cx="41855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Dependencies Scan - Xray - Overview (visualstudio.com)</a:t>
              </a:r>
              <a:endParaRPr lang="en-US" dirty="0">
                <a:solidFill>
                  <a:schemeClr val="tx2"/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How to Update NPM Dependencies (freecodecamp.org)</a:t>
              </a:r>
              <a:endParaRPr lang="pt-BR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66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B099481-6BC9-DE69-2626-0D3AD48DFE13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latin typeface="CIBFont Sans" panose="020B0603020202020104" pitchFamily="34" charset="77"/>
              </a:rPr>
              <a:t>Es hora de una comparativa!</a:t>
            </a:r>
          </a:p>
        </p:txBody>
      </p:sp>
    </p:spTree>
    <p:extLst>
      <p:ext uri="{BB962C8B-B14F-4D97-AF65-F5344CB8AC3E}">
        <p14:creationId xmlns:p14="http://schemas.microsoft.com/office/powerpoint/2010/main" val="374838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96F11CF-4BC1-9E40-A247-D3C0DAD407BF}"/>
              </a:ext>
            </a:extLst>
          </p:cNvPr>
          <p:cNvSpPr/>
          <p:nvPr/>
        </p:nvSpPr>
        <p:spPr>
          <a:xfrm>
            <a:off x="4699131" y="2459504"/>
            <a:ext cx="55331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6000" b="1" dirty="0">
                <a:latin typeface="CIBFont Sans" panose="020B0603020202020104" pitchFamily="34" charset="77"/>
              </a:rPr>
              <a:t>Conocimientos previos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3EF4A8A-5A25-41B5-1BBF-C15F9CB0A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685" y="2297013"/>
            <a:ext cx="2263971" cy="22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4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ngular-cli not building my angular project - General Web Dev - SitePoint  Forums | Web Development &amp; Design Community">
            <a:extLst>
              <a:ext uri="{FF2B5EF4-FFF2-40B4-BE49-F238E27FC236}">
                <a16:creationId xmlns:a16="http://schemas.microsoft.com/office/drawing/2014/main" id="{436948CB-ABB7-40E9-F900-4A459E23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0912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6C70094-BDD7-F5A1-EA23-8AC2BBBC66AB}"/>
              </a:ext>
            </a:extLst>
          </p:cNvPr>
          <p:cNvSpPr txBox="1"/>
          <p:nvPr/>
        </p:nvSpPr>
        <p:spPr>
          <a:xfrm>
            <a:off x="6329082" y="6275294"/>
            <a:ext cx="5794188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>
                <a:solidFill>
                  <a:schemeClr val="tx2"/>
                </a:solidFill>
              </a:rPr>
              <a:t>Documentación: </a:t>
            </a:r>
            <a:r>
              <a:rPr lang="en-US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- CLI Overview and Command Reference</a:t>
            </a:r>
            <a:endParaRPr lang="es-CO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50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60AB65-C5A8-F347-9E43-F20F6881021F}"/>
              </a:ext>
            </a:extLst>
          </p:cNvPr>
          <p:cNvSpPr txBox="1"/>
          <p:nvPr/>
        </p:nvSpPr>
        <p:spPr>
          <a:xfrm>
            <a:off x="3567629" y="889843"/>
            <a:ext cx="8185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u="sng" dirty="0"/>
              <a:t>Crear un Proyecto nuevo:</a:t>
            </a:r>
            <a:r>
              <a:rPr lang="es-CO" dirty="0"/>
              <a:t> </a:t>
            </a:r>
            <a:r>
              <a:rPr lang="es-CO" i="1" dirty="0"/>
              <a:t>ng new {nombre}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Instalar una dependencia diseñada específicamente para Angular:</a:t>
            </a:r>
            <a:br>
              <a:rPr lang="es-CO" b="1" dirty="0"/>
            </a:br>
            <a:r>
              <a:rPr lang="es-CO" i="1" dirty="0"/>
              <a:t>ng </a:t>
            </a:r>
            <a:r>
              <a:rPr lang="es-CO" i="1" dirty="0" err="1"/>
              <a:t>add</a:t>
            </a:r>
            <a:r>
              <a:rPr lang="es-CO" i="1" dirty="0"/>
              <a:t> {</a:t>
            </a:r>
            <a:r>
              <a:rPr lang="es-CO" i="1" dirty="0" err="1"/>
              <a:t>dependency</a:t>
            </a:r>
            <a:r>
              <a:rPr lang="es-CO" i="1" dirty="0"/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Crear un componente: </a:t>
            </a:r>
            <a:r>
              <a:rPr lang="es-CO" i="1" dirty="0"/>
              <a:t>ng </a:t>
            </a:r>
            <a:r>
              <a:rPr lang="es-CO" i="1" dirty="0" err="1"/>
              <a:t>generate</a:t>
            </a:r>
            <a:r>
              <a:rPr lang="es-CO" i="1" dirty="0"/>
              <a:t> </a:t>
            </a:r>
            <a:r>
              <a:rPr lang="es-CO" i="1" dirty="0" err="1"/>
              <a:t>component</a:t>
            </a:r>
            <a:r>
              <a:rPr lang="es-CO" i="1" dirty="0"/>
              <a:t> {ruta y nombre}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Crear un módulo: </a:t>
            </a:r>
            <a:r>
              <a:rPr lang="es-CO" i="1" dirty="0"/>
              <a:t>ng </a:t>
            </a:r>
            <a:r>
              <a:rPr lang="es-CO" i="1" dirty="0" err="1"/>
              <a:t>generate</a:t>
            </a:r>
            <a:r>
              <a:rPr lang="es-CO" i="1" dirty="0"/>
              <a:t> module {ruta y nombre}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Crear un servicio:</a:t>
            </a:r>
            <a:r>
              <a:rPr lang="es-CO" i="1" dirty="0"/>
              <a:t> ng </a:t>
            </a:r>
            <a:r>
              <a:rPr lang="es-CO" i="1" dirty="0" err="1"/>
              <a:t>generate</a:t>
            </a:r>
            <a:r>
              <a:rPr lang="es-CO" i="1" dirty="0"/>
              <a:t> </a:t>
            </a:r>
            <a:r>
              <a:rPr lang="es-CO" i="1" dirty="0" err="1"/>
              <a:t>service</a:t>
            </a:r>
            <a:r>
              <a:rPr lang="es-CO" i="1" dirty="0"/>
              <a:t> {ruta y nombre}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Lanzar servidor de pruebas: </a:t>
            </a:r>
            <a:r>
              <a:rPr lang="es-CO" i="1" dirty="0"/>
              <a:t>ng serve [--</a:t>
            </a:r>
            <a:r>
              <a:rPr lang="es-CO" i="1" dirty="0" err="1"/>
              <a:t>port</a:t>
            </a:r>
            <a:r>
              <a:rPr lang="es-CO" i="1" dirty="0"/>
              <a:t> {</a:t>
            </a:r>
            <a:r>
              <a:rPr lang="es-CO" i="1" dirty="0" err="1"/>
              <a:t>portnumber</a:t>
            </a:r>
            <a:r>
              <a:rPr lang="es-CO" i="1" dirty="0"/>
              <a:t>}]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Mostrar versión del CLI: </a:t>
            </a:r>
            <a:r>
              <a:rPr lang="es-CO" dirty="0"/>
              <a:t>ng </a:t>
            </a:r>
            <a:r>
              <a:rPr lang="es-CO" dirty="0" err="1"/>
              <a:t>version</a:t>
            </a:r>
            <a:endParaRPr lang="es-CO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b="1" dirty="0"/>
              <a:t>Mostrar ayuda: </a:t>
            </a:r>
            <a:r>
              <a:rPr lang="es-CO" i="1" dirty="0"/>
              <a:t>ng </a:t>
            </a:r>
            <a:r>
              <a:rPr lang="es-CO" i="1" dirty="0" err="1"/>
              <a:t>help</a:t>
            </a:r>
            <a:r>
              <a:rPr lang="es-CO" i="1" dirty="0"/>
              <a:t> </a:t>
            </a:r>
            <a:r>
              <a:rPr lang="es-CO" dirty="0"/>
              <a:t> O </a:t>
            </a:r>
            <a:r>
              <a:rPr lang="es-CO" i="1" dirty="0"/>
              <a:t>ng {</a:t>
            </a:r>
            <a:r>
              <a:rPr lang="es-CO" i="1" dirty="0" err="1"/>
              <a:t>command</a:t>
            </a:r>
            <a:r>
              <a:rPr lang="es-CO" i="1" dirty="0"/>
              <a:t>} --</a:t>
            </a:r>
            <a:r>
              <a:rPr lang="es-CO" i="1" dirty="0" err="1"/>
              <a:t>help</a:t>
            </a:r>
            <a:endParaRPr lang="es-CO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FC1E604-C137-DF4C-B975-9E244EB0DF2B}"/>
              </a:ext>
            </a:extLst>
          </p:cNvPr>
          <p:cNvGrpSpPr/>
          <p:nvPr/>
        </p:nvGrpSpPr>
        <p:grpSpPr>
          <a:xfrm>
            <a:off x="770323" y="2404233"/>
            <a:ext cx="1396104" cy="2049535"/>
            <a:chOff x="770323" y="2418801"/>
            <a:chExt cx="1396104" cy="2049535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50B09C74-D97D-9743-BB13-7CAC06445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3" y="2418801"/>
              <a:ext cx="1396104" cy="1396104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962176" y="3852783"/>
              <a:ext cx="982961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>
                  <a:latin typeface="CIBFont Sans" panose="020B0603020202020104" pitchFamily="34" charset="77"/>
                </a:rPr>
                <a:t>Tips</a:t>
              </a:r>
              <a:endParaRPr lang="es-CO" sz="3400"/>
            </a:p>
          </p:txBody>
        </p:sp>
      </p:grpSp>
    </p:spTree>
    <p:extLst>
      <p:ext uri="{BB962C8B-B14F-4D97-AF65-F5344CB8AC3E}">
        <p14:creationId xmlns:p14="http://schemas.microsoft.com/office/powerpoint/2010/main" val="942147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gular (framework) - Wikipedia, la enciclopedia libre">
            <a:extLst>
              <a:ext uri="{FF2B5EF4-FFF2-40B4-BE49-F238E27FC236}">
                <a16:creationId xmlns:a16="http://schemas.microsoft.com/office/drawing/2014/main" id="{C7CD9743-A432-8995-6892-F4C0A155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20" y="996820"/>
            <a:ext cx="4864360" cy="48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8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FB5E8E-5605-30E9-5C2B-84B4D615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45" y="223836"/>
            <a:ext cx="7866582" cy="52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2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68B9F4E-3A54-A751-1C6F-6C012634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5" y="845083"/>
            <a:ext cx="10463722" cy="43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57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fecycle Hooks | AngularDart Community Documentation">
            <a:extLst>
              <a:ext uri="{FF2B5EF4-FFF2-40B4-BE49-F238E27FC236}">
                <a16:creationId xmlns:a16="http://schemas.microsoft.com/office/drawing/2014/main" id="{B392D183-D86E-554F-A635-E01ED0BC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64" y="909782"/>
            <a:ext cx="4082872" cy="50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3CFEA5-E79C-2154-A05A-DA2AF8A78FE1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tx2"/>
                </a:solidFill>
                <a:latin typeface="CIBFont Sans" panose="020B0603020202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Componentes</a:t>
            </a:r>
            <a:endParaRPr lang="es-CO" sz="4000" b="1" dirty="0">
              <a:solidFill>
                <a:schemeClr val="tx2"/>
              </a:solidFill>
              <a:latin typeface="CIBFont Sans" panose="020B0603020202020104" pitchFamily="34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CD0778-15D4-77A9-5CBA-85BE407FA36A}"/>
              </a:ext>
            </a:extLst>
          </p:cNvPr>
          <p:cNvSpPr txBox="1"/>
          <p:nvPr/>
        </p:nvSpPr>
        <p:spPr>
          <a:xfrm>
            <a:off x="6329082" y="6275294"/>
            <a:ext cx="5443129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>
                <a:solidFill>
                  <a:schemeClr val="tx2"/>
                </a:solidFill>
              </a:rPr>
              <a:t>Documentación V15: </a:t>
            </a:r>
            <a:r>
              <a:rPr lang="es-CO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- Angular </a:t>
            </a:r>
            <a:r>
              <a:rPr lang="es-CO" sz="140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components</a:t>
            </a:r>
            <a:r>
              <a:rPr lang="es-CO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sz="140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lang="es-CO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65EC284-79A8-0C29-573E-25F853BCAE98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 err="1">
                <a:solidFill>
                  <a:schemeClr val="tx2"/>
                </a:solidFill>
                <a:latin typeface="CIBFont Sans" panose="020B0603020202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</a:t>
            </a:r>
            <a:endParaRPr lang="es-CO" sz="4000" b="1" dirty="0">
              <a:solidFill>
                <a:schemeClr val="tx2"/>
              </a:solidFill>
              <a:latin typeface="CIBFont Sans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4095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3CFEA5-E79C-2154-A05A-DA2AF8A78FE1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tx2"/>
                </a:solidFill>
                <a:latin typeface="CIBFont Sans" panose="020B0603020202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Módulos</a:t>
            </a:r>
            <a:endParaRPr lang="es-CO" sz="4000" b="1" dirty="0">
              <a:solidFill>
                <a:schemeClr val="tx2"/>
              </a:solidFill>
              <a:latin typeface="CIBFont Sans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7497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63098E4-6A6B-BAB4-BE1B-8C0C43E4138B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tx2"/>
                </a:solidFill>
                <a:latin typeface="CIBFont Sans" panose="020B0603020202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Servicios</a:t>
            </a:r>
            <a:endParaRPr lang="es-CO" sz="4000" b="1" dirty="0">
              <a:solidFill>
                <a:schemeClr val="tx2"/>
              </a:solidFill>
              <a:latin typeface="CIBFont Sans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17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CF5EBE-113C-4FEE-3028-AF80CBF5412A}"/>
              </a:ext>
            </a:extLst>
          </p:cNvPr>
          <p:cNvSpPr txBox="1"/>
          <p:nvPr/>
        </p:nvSpPr>
        <p:spPr>
          <a:xfrm rot="20539883">
            <a:off x="729853" y="1486851"/>
            <a:ext cx="1025236" cy="58245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800" b="1" dirty="0">
                <a:latin typeface="CIBFont Sans" panose="020B0603020202020104" pitchFamily="34" charset="0"/>
              </a:rPr>
              <a:t>SSR</a:t>
            </a:r>
            <a:endParaRPr lang="es-CO" b="1" dirty="0">
              <a:latin typeface="CIBFont Sans" panose="020B06030202020201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07F2D8-9EF3-7029-EA7B-0ED15AA046AE}"/>
              </a:ext>
            </a:extLst>
          </p:cNvPr>
          <p:cNvSpPr txBox="1"/>
          <p:nvPr/>
        </p:nvSpPr>
        <p:spPr>
          <a:xfrm rot="871678">
            <a:off x="2159138" y="1294933"/>
            <a:ext cx="1094510" cy="58245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800" b="1" dirty="0">
                <a:latin typeface="CIBFont Sans" panose="020B0603020202020104" pitchFamily="34" charset="0"/>
              </a:rPr>
              <a:t>CSR</a:t>
            </a:r>
            <a:endParaRPr lang="es-CO" b="1" dirty="0">
              <a:latin typeface="CIBFont Sans" panose="020B06030202020201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890789-AE71-3497-561C-FBE859B9B26C}"/>
              </a:ext>
            </a:extLst>
          </p:cNvPr>
          <p:cNvSpPr txBox="1"/>
          <p:nvPr/>
        </p:nvSpPr>
        <p:spPr>
          <a:xfrm rot="21429608">
            <a:off x="594602" y="2422431"/>
            <a:ext cx="1094510" cy="58245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800" b="1" dirty="0">
                <a:latin typeface="CIBFont Sans" panose="020B0603020202020104" pitchFamily="34" charset="0"/>
              </a:rPr>
              <a:t>SPA</a:t>
            </a:r>
            <a:endParaRPr lang="es-CO" b="1" dirty="0">
              <a:latin typeface="CIBFont Sans" panose="020B06030202020201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0FA0B4-6040-8252-D3C4-7027A4A8B0CD}"/>
              </a:ext>
            </a:extLst>
          </p:cNvPr>
          <p:cNvSpPr txBox="1"/>
          <p:nvPr/>
        </p:nvSpPr>
        <p:spPr>
          <a:xfrm rot="1649131">
            <a:off x="3428388" y="2035207"/>
            <a:ext cx="2047587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>
                <a:latin typeface="CIBFont Sans" panose="020B0603020202020104" pitchFamily="34" charset="0"/>
              </a:rPr>
              <a:t>Modules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BC64C2-51FC-A076-7CA1-6F2C456336FB}"/>
              </a:ext>
            </a:extLst>
          </p:cNvPr>
          <p:cNvSpPr txBox="1"/>
          <p:nvPr/>
        </p:nvSpPr>
        <p:spPr>
          <a:xfrm rot="19806681">
            <a:off x="492211" y="2976035"/>
            <a:ext cx="2906439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latin typeface="CIBFont Sans" panose="020B0603020202020104" pitchFamily="34" charset="0"/>
              </a:rPr>
              <a:t>Components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589B82-266D-F8ED-836E-9E8317519107}"/>
              </a:ext>
            </a:extLst>
          </p:cNvPr>
          <p:cNvSpPr txBox="1"/>
          <p:nvPr/>
        </p:nvSpPr>
        <p:spPr>
          <a:xfrm rot="21191634">
            <a:off x="1531287" y="4375287"/>
            <a:ext cx="1978089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latin typeface="CIBFont Sans" panose="020B0603020202020104" pitchFamily="34" charset="0"/>
              </a:rPr>
              <a:t>Services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26BBC4-B0FC-6991-EB61-E340E8A705E3}"/>
              </a:ext>
            </a:extLst>
          </p:cNvPr>
          <p:cNvSpPr txBox="1"/>
          <p:nvPr/>
        </p:nvSpPr>
        <p:spPr>
          <a:xfrm>
            <a:off x="398551" y="5404337"/>
            <a:ext cx="1850814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latin typeface="CIBFont Sans" panose="020B0603020202020104" pitchFamily="34" charset="0"/>
              </a:rPr>
              <a:t>Guards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5B4000-BADA-68FB-884E-D381EC812E1E}"/>
              </a:ext>
            </a:extLst>
          </p:cNvPr>
          <p:cNvSpPr txBox="1"/>
          <p:nvPr/>
        </p:nvSpPr>
        <p:spPr>
          <a:xfrm>
            <a:off x="3310889" y="5813224"/>
            <a:ext cx="1367640" cy="6552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200" b="1" dirty="0">
                <a:latin typeface="CIBFont Sans" panose="020B0603020202020104" pitchFamily="34" charset="0"/>
              </a:rPr>
              <a:t>Pipes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896B0B-9817-8546-F84F-DA4B714321FF}"/>
              </a:ext>
            </a:extLst>
          </p:cNvPr>
          <p:cNvSpPr txBox="1"/>
          <p:nvPr/>
        </p:nvSpPr>
        <p:spPr>
          <a:xfrm rot="21057701">
            <a:off x="5602250" y="1910774"/>
            <a:ext cx="3686842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solidFill>
                  <a:schemeClr val="accent3">
                    <a:lumMod val="50000"/>
                  </a:schemeClr>
                </a:solidFill>
                <a:latin typeface="CIBFont Sans" panose="020B0603020202020104" pitchFamily="34" charset="0"/>
              </a:rPr>
              <a:t>Property</a:t>
            </a:r>
            <a:r>
              <a:rPr lang="es-CO" sz="3600" b="1" dirty="0">
                <a:latin typeface="CIBFont Sans" panose="020B0603020202020104" pitchFamily="34" charset="0"/>
              </a:rPr>
              <a:t> </a:t>
            </a:r>
            <a:r>
              <a:rPr lang="es-CO" sz="3600" b="1" dirty="0" err="1">
                <a:solidFill>
                  <a:schemeClr val="tx2"/>
                </a:solidFill>
                <a:latin typeface="CIBFont Sans" panose="020B0603020202020104" pitchFamily="34" charset="0"/>
              </a:rPr>
              <a:t>Binding</a:t>
            </a:r>
            <a:endParaRPr lang="es-CO" sz="2400" b="1" dirty="0">
              <a:solidFill>
                <a:schemeClr val="tx2"/>
              </a:solidFill>
              <a:latin typeface="CIBFont Sans" panose="020B06030202020201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11DEFB-D3E2-1C7F-EFE3-DA813633ECCA}"/>
              </a:ext>
            </a:extLst>
          </p:cNvPr>
          <p:cNvSpPr txBox="1"/>
          <p:nvPr/>
        </p:nvSpPr>
        <p:spPr>
          <a:xfrm rot="436205">
            <a:off x="7798575" y="2822938"/>
            <a:ext cx="3801532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solidFill>
                  <a:schemeClr val="accent4"/>
                </a:solidFill>
                <a:latin typeface="CIBFont Sans" panose="020B0603020202020104" pitchFamily="34" charset="0"/>
              </a:rPr>
              <a:t>Attribute</a:t>
            </a:r>
            <a:r>
              <a:rPr lang="es-CO" sz="3600" b="1" dirty="0">
                <a:latin typeface="CIBFont Sans" panose="020B0603020202020104" pitchFamily="34" charset="0"/>
              </a:rPr>
              <a:t> </a:t>
            </a:r>
            <a:r>
              <a:rPr lang="es-CO" sz="3600" b="1" dirty="0" err="1">
                <a:solidFill>
                  <a:schemeClr val="tx2"/>
                </a:solidFill>
                <a:latin typeface="CIBFont Sans" panose="020B0603020202020104" pitchFamily="34" charset="0"/>
              </a:rPr>
              <a:t>Binding</a:t>
            </a:r>
            <a:endParaRPr lang="es-CO" sz="2400" b="1" dirty="0">
              <a:solidFill>
                <a:schemeClr val="tx2"/>
              </a:solidFill>
              <a:latin typeface="CIBFont Sans" panose="020B06030202020201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70C744-A3BB-73C8-BF84-7292298E39A0}"/>
              </a:ext>
            </a:extLst>
          </p:cNvPr>
          <p:cNvSpPr txBox="1"/>
          <p:nvPr/>
        </p:nvSpPr>
        <p:spPr>
          <a:xfrm>
            <a:off x="6331087" y="3994286"/>
            <a:ext cx="4250259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solidFill>
                  <a:schemeClr val="accent3"/>
                </a:solidFill>
                <a:latin typeface="CIBFont Sans" panose="020B0603020202020104" pitchFamily="34" charset="0"/>
              </a:rPr>
              <a:t>Class</a:t>
            </a:r>
            <a:r>
              <a:rPr lang="es-CO" sz="3600" b="1" dirty="0">
                <a:solidFill>
                  <a:schemeClr val="accent3"/>
                </a:solidFill>
                <a:latin typeface="CIBFont Sans" panose="020B0603020202020104" pitchFamily="34" charset="0"/>
              </a:rPr>
              <a:t>/Style</a:t>
            </a:r>
            <a:r>
              <a:rPr lang="es-CO" sz="3600" b="1" dirty="0">
                <a:latin typeface="CIBFont Sans" panose="020B0603020202020104" pitchFamily="34" charset="0"/>
              </a:rPr>
              <a:t> </a:t>
            </a:r>
            <a:r>
              <a:rPr lang="es-CO" sz="3600" b="1" dirty="0" err="1">
                <a:solidFill>
                  <a:schemeClr val="tx2"/>
                </a:solidFill>
                <a:latin typeface="CIBFont Sans" panose="020B0603020202020104" pitchFamily="34" charset="0"/>
              </a:rPr>
              <a:t>Binding</a:t>
            </a:r>
            <a:endParaRPr lang="es-CO" sz="2400" b="1" dirty="0">
              <a:solidFill>
                <a:schemeClr val="tx2"/>
              </a:solidFill>
              <a:latin typeface="CIBFont Sans" panose="020B06030202020201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53873EC-048E-9954-6888-D160BDECA5FC}"/>
              </a:ext>
            </a:extLst>
          </p:cNvPr>
          <p:cNvSpPr txBox="1"/>
          <p:nvPr/>
        </p:nvSpPr>
        <p:spPr>
          <a:xfrm rot="1406232">
            <a:off x="8813109" y="5280440"/>
            <a:ext cx="3084946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solidFill>
                  <a:schemeClr val="accent1"/>
                </a:solidFill>
                <a:latin typeface="CIBFont Sans" panose="020B0603020202020104" pitchFamily="34" charset="0"/>
              </a:rPr>
              <a:t>Event</a:t>
            </a:r>
            <a:r>
              <a:rPr lang="es-CO" sz="3600" b="1" dirty="0">
                <a:latin typeface="CIBFont Sans" panose="020B0603020202020104" pitchFamily="34" charset="0"/>
              </a:rPr>
              <a:t> </a:t>
            </a:r>
            <a:r>
              <a:rPr lang="es-CO" sz="3600" b="1" dirty="0" err="1">
                <a:solidFill>
                  <a:schemeClr val="tx2"/>
                </a:solidFill>
                <a:latin typeface="CIBFont Sans" panose="020B0603020202020104" pitchFamily="34" charset="0"/>
              </a:rPr>
              <a:t>Binding</a:t>
            </a:r>
            <a:endParaRPr lang="es-CO" sz="2400" b="1" dirty="0">
              <a:solidFill>
                <a:schemeClr val="tx2"/>
              </a:solidFill>
              <a:latin typeface="CIBFont Sans" panose="020B06030202020201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32A5D55-A73D-BA28-699B-A8FDB5B715AD}"/>
              </a:ext>
            </a:extLst>
          </p:cNvPr>
          <p:cNvSpPr txBox="1"/>
          <p:nvPr/>
        </p:nvSpPr>
        <p:spPr>
          <a:xfrm rot="21291058">
            <a:off x="5094769" y="5768870"/>
            <a:ext cx="3770738" cy="6552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200" b="1" dirty="0" err="1">
                <a:solidFill>
                  <a:schemeClr val="accent5"/>
                </a:solidFill>
                <a:latin typeface="CIBFont Sans" panose="020B0603020202020104" pitchFamily="34" charset="0"/>
              </a:rPr>
              <a:t>Two-way</a:t>
            </a:r>
            <a:r>
              <a:rPr lang="es-CO" sz="3200" b="1" dirty="0">
                <a:latin typeface="CIBFont Sans" panose="020B0603020202020104" pitchFamily="34" charset="0"/>
              </a:rPr>
              <a:t> </a:t>
            </a:r>
            <a:r>
              <a:rPr lang="es-CO" sz="3200" b="1" dirty="0" err="1">
                <a:solidFill>
                  <a:schemeClr val="tx2"/>
                </a:solidFill>
                <a:latin typeface="CIBFont Sans" panose="020B0603020202020104" pitchFamily="34" charset="0"/>
              </a:rPr>
              <a:t>Binding</a:t>
            </a:r>
            <a:endParaRPr lang="es-CO" sz="2000" b="1" dirty="0">
              <a:solidFill>
                <a:schemeClr val="tx2"/>
              </a:solidFill>
              <a:latin typeface="CIBFont Sans" panose="020B06030202020201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7D279C-3F86-BCCC-02E3-8990DD4D1A09}"/>
              </a:ext>
            </a:extLst>
          </p:cNvPr>
          <p:cNvSpPr txBox="1"/>
          <p:nvPr/>
        </p:nvSpPr>
        <p:spPr>
          <a:xfrm>
            <a:off x="2306203" y="106943"/>
            <a:ext cx="1806296" cy="87369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4400" b="1" dirty="0">
                <a:solidFill>
                  <a:schemeClr val="accent6"/>
                </a:solidFill>
                <a:latin typeface="CIBFont Sans" panose="020B0603020202020104" pitchFamily="34" charset="0"/>
              </a:rPr>
              <a:t>HTML</a:t>
            </a:r>
            <a:endParaRPr lang="es-CO" sz="3200" b="1" dirty="0">
              <a:solidFill>
                <a:schemeClr val="accent6"/>
              </a:solidFill>
              <a:latin typeface="CIBFont Sans" panose="020B06030202020201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8F98CE2-B320-6860-09D3-EC224BB8047B}"/>
              </a:ext>
            </a:extLst>
          </p:cNvPr>
          <p:cNvSpPr txBox="1"/>
          <p:nvPr/>
        </p:nvSpPr>
        <p:spPr>
          <a:xfrm>
            <a:off x="4051389" y="106943"/>
            <a:ext cx="1385284" cy="87369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4400" b="1" dirty="0">
                <a:solidFill>
                  <a:schemeClr val="accent4">
                    <a:lumMod val="75000"/>
                  </a:schemeClr>
                </a:solidFill>
                <a:latin typeface="CIBFont Sans" panose="020B0603020202020104" pitchFamily="34" charset="0"/>
              </a:rPr>
              <a:t>CSS</a:t>
            </a:r>
            <a:endParaRPr lang="es-CO" sz="2400" b="1" dirty="0">
              <a:solidFill>
                <a:schemeClr val="accent4">
                  <a:lumMod val="75000"/>
                </a:schemeClr>
              </a:solidFill>
              <a:latin typeface="CIBFont Sans" panose="020B06030202020201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787AC41-0EDF-DC4B-AECA-924C3A5542D4}"/>
              </a:ext>
            </a:extLst>
          </p:cNvPr>
          <p:cNvSpPr txBox="1"/>
          <p:nvPr/>
        </p:nvSpPr>
        <p:spPr>
          <a:xfrm>
            <a:off x="5375564" y="106943"/>
            <a:ext cx="5997992" cy="87369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4400" b="1" strike="sngStrike" dirty="0" err="1">
                <a:solidFill>
                  <a:srgbClr val="FF0000"/>
                </a:solidFill>
                <a:latin typeface="CIBFont Sans" panose="020B0603020202020104" pitchFamily="34" charset="0"/>
              </a:rPr>
              <a:t>Javascript</a:t>
            </a:r>
            <a:r>
              <a:rPr lang="es-CO" sz="4400" b="1" dirty="0">
                <a:solidFill>
                  <a:srgbClr val="FF0000"/>
                </a:solidFill>
                <a:latin typeface="CIBFont Sans" panose="020B0603020202020104" pitchFamily="34" charset="0"/>
              </a:rPr>
              <a:t> </a:t>
            </a:r>
            <a:r>
              <a:rPr lang="es-CO" sz="4400" b="1" dirty="0">
                <a:solidFill>
                  <a:schemeClr val="tx2"/>
                </a:solidFill>
                <a:latin typeface="CIBFont Sans" panose="020B0603020202020104" pitchFamily="34" charset="0"/>
              </a:rPr>
              <a:t>/</a:t>
            </a:r>
            <a:r>
              <a:rPr lang="es-CO" sz="4400" b="1" dirty="0">
                <a:latin typeface="CIBFont Sans" panose="020B0603020202020104" pitchFamily="34" charset="0"/>
              </a:rPr>
              <a:t> </a:t>
            </a:r>
            <a:r>
              <a:rPr lang="es-CO" sz="4400" b="1" dirty="0" err="1">
                <a:solidFill>
                  <a:schemeClr val="accent4">
                    <a:lumMod val="50000"/>
                  </a:schemeClr>
                </a:solidFill>
                <a:latin typeface="CIBFont Sans" panose="020B0603020202020104" pitchFamily="34" charset="0"/>
              </a:rPr>
              <a:t>Typescript</a:t>
            </a:r>
            <a:endParaRPr lang="es-CO" sz="3200" b="1" dirty="0">
              <a:solidFill>
                <a:schemeClr val="accent4">
                  <a:lumMod val="50000"/>
                </a:schemeClr>
              </a:solidFill>
              <a:latin typeface="CIBFont Sans" panose="020B06030202020201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7A4344-FF61-D4E6-6F5E-CD18D09AFB06}"/>
              </a:ext>
            </a:extLst>
          </p:cNvPr>
          <p:cNvSpPr txBox="1"/>
          <p:nvPr/>
        </p:nvSpPr>
        <p:spPr>
          <a:xfrm>
            <a:off x="3925108" y="3195242"/>
            <a:ext cx="2675423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latin typeface="CIBFont Sans" panose="020B0603020202020104" pitchFamily="34" charset="0"/>
              </a:rPr>
              <a:t>Templates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E2B909-70E6-A470-7800-06FB05AE5FE1}"/>
              </a:ext>
            </a:extLst>
          </p:cNvPr>
          <p:cNvSpPr txBox="1"/>
          <p:nvPr/>
        </p:nvSpPr>
        <p:spPr>
          <a:xfrm rot="916622">
            <a:off x="2316782" y="5232769"/>
            <a:ext cx="1782448" cy="728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600" b="1" dirty="0" err="1">
                <a:latin typeface="CIBFont Sans" panose="020B0603020202020104" pitchFamily="34" charset="0"/>
              </a:rPr>
              <a:t>Routes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B8339EB-50D4-7129-B730-A0395133C630}"/>
              </a:ext>
            </a:extLst>
          </p:cNvPr>
          <p:cNvSpPr txBox="1"/>
          <p:nvPr/>
        </p:nvSpPr>
        <p:spPr>
          <a:xfrm rot="975846">
            <a:off x="3630532" y="4658321"/>
            <a:ext cx="2456794" cy="6552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3200" b="1" dirty="0">
                <a:latin typeface="CIBFont Sans" panose="020B0603020202020104" pitchFamily="34" charset="0"/>
              </a:rPr>
              <a:t>Directives</a:t>
            </a:r>
            <a:endParaRPr lang="es-CO" sz="2400" b="1" dirty="0">
              <a:latin typeface="CIBFont Sans" panose="020B06030202020201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68B1373-C54D-34D7-176A-A3905DD7B512}"/>
              </a:ext>
            </a:extLst>
          </p:cNvPr>
          <p:cNvSpPr txBox="1"/>
          <p:nvPr/>
        </p:nvSpPr>
        <p:spPr>
          <a:xfrm rot="21299469">
            <a:off x="1871093" y="2118727"/>
            <a:ext cx="1094510" cy="58245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800" b="1" dirty="0">
                <a:latin typeface="CIBFont Sans" panose="020B0603020202020104" pitchFamily="34" charset="0"/>
              </a:rPr>
              <a:t>ISR</a:t>
            </a:r>
            <a:endParaRPr lang="es-CO" b="1" dirty="0">
              <a:latin typeface="CIBFont Sans" panose="020B06030202020201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1643243-6BCB-C7FC-053D-CA041972BB74}"/>
              </a:ext>
            </a:extLst>
          </p:cNvPr>
          <p:cNvSpPr txBox="1"/>
          <p:nvPr/>
        </p:nvSpPr>
        <p:spPr>
          <a:xfrm>
            <a:off x="1240803" y="906031"/>
            <a:ext cx="1094510" cy="58245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800" b="1" dirty="0">
                <a:latin typeface="CIBFont Sans" panose="020B0603020202020104" pitchFamily="34" charset="0"/>
              </a:rPr>
              <a:t>SSG</a:t>
            </a:r>
            <a:endParaRPr lang="es-CO" b="1" dirty="0">
              <a:latin typeface="CIBFont Sans" panose="020B06030202020201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560EEE-9302-0E47-1218-E8D82170B727}"/>
              </a:ext>
            </a:extLst>
          </p:cNvPr>
          <p:cNvSpPr txBox="1"/>
          <p:nvPr/>
        </p:nvSpPr>
        <p:spPr>
          <a:xfrm>
            <a:off x="5952781" y="4802976"/>
            <a:ext cx="2842793" cy="98974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400" b="1" dirty="0" err="1">
                <a:latin typeface="CIBFont Sans" panose="020B0603020202020104" pitchFamily="34" charset="0"/>
              </a:rPr>
              <a:t>Dependency</a:t>
            </a:r>
            <a:r>
              <a:rPr lang="es-CO" sz="2400" b="1" dirty="0">
                <a:latin typeface="CIBFont Sans" panose="020B0603020202020104" pitchFamily="34" charset="0"/>
              </a:rPr>
              <a:t> </a:t>
            </a:r>
            <a:r>
              <a:rPr lang="es-CO" sz="2400" b="1" dirty="0" err="1">
                <a:latin typeface="CIBFont Sans" panose="020B0603020202020104" pitchFamily="34" charset="0"/>
              </a:rPr>
              <a:t>Inyection</a:t>
            </a:r>
            <a:endParaRPr lang="es-CO" sz="2000" b="1" dirty="0">
              <a:latin typeface="CIBFont Sans" panose="020B06030202020201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FF270A8-0684-19C0-AA07-A10582686878}"/>
              </a:ext>
            </a:extLst>
          </p:cNvPr>
          <p:cNvSpPr txBox="1"/>
          <p:nvPr/>
        </p:nvSpPr>
        <p:spPr>
          <a:xfrm rot="21429608">
            <a:off x="2587451" y="3690059"/>
            <a:ext cx="1094510" cy="58245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2800" b="1" dirty="0">
                <a:latin typeface="CIBFont Sans" panose="020B0603020202020104" pitchFamily="34" charset="0"/>
              </a:rPr>
              <a:t>PWA</a:t>
            </a:r>
            <a:endParaRPr lang="es-CO" b="1" dirty="0">
              <a:latin typeface="CIBFont Sans" panose="020B06030202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23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4D9F6D1-2A0B-F278-F4DA-78E4FF425B8C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tx2"/>
                </a:solidFill>
                <a:latin typeface="CIBFont Sans" panose="020B0603020202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Enrutamiento</a:t>
            </a:r>
            <a:endParaRPr lang="es-CO" sz="4000" b="1" dirty="0">
              <a:solidFill>
                <a:schemeClr val="tx2"/>
              </a:solidFill>
              <a:latin typeface="CIBFont Sans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1943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97E67FE3-4863-C86B-F35F-64CBAA7AC703}"/>
              </a:ext>
            </a:extLst>
          </p:cNvPr>
          <p:cNvGrpSpPr/>
          <p:nvPr/>
        </p:nvGrpSpPr>
        <p:grpSpPr>
          <a:xfrm>
            <a:off x="603393" y="2442109"/>
            <a:ext cx="1729961" cy="2011659"/>
            <a:chOff x="603393" y="2442109"/>
            <a:chExt cx="1729961" cy="20116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2305BB-6A48-E541-BAEE-9674DFB645B6}"/>
                </a:ext>
              </a:extLst>
            </p:cNvPr>
            <p:cNvSpPr/>
            <p:nvPr/>
          </p:nvSpPr>
          <p:spPr>
            <a:xfrm>
              <a:off x="603393" y="3838215"/>
              <a:ext cx="1729961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400" b="1" dirty="0">
                  <a:latin typeface="CIBFont Sans" panose="020B0603020202020104" pitchFamily="34" charset="77"/>
                </a:rPr>
                <a:t>Angular</a:t>
              </a:r>
              <a:endParaRPr lang="es-CO" sz="3400" dirty="0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9514D1D-2826-4673-05C9-DF6EB556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321" y="2442109"/>
              <a:ext cx="1396106" cy="1396106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4A411F5-9779-3D8D-DED4-62D176BEF22A}"/>
              </a:ext>
            </a:extLst>
          </p:cNvPr>
          <p:cNvGrpSpPr/>
          <p:nvPr/>
        </p:nvGrpSpPr>
        <p:grpSpPr>
          <a:xfrm>
            <a:off x="3314700" y="2226218"/>
            <a:ext cx="8171666" cy="2959561"/>
            <a:chOff x="7012762" y="1646765"/>
            <a:chExt cx="4185506" cy="295956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A0F851A-438C-52E0-D376-3334C9FB08FB}"/>
                </a:ext>
              </a:extLst>
            </p:cNvPr>
            <p:cNvSpPr/>
            <p:nvPr/>
          </p:nvSpPr>
          <p:spPr>
            <a:xfrm>
              <a:off x="7012762" y="1646765"/>
              <a:ext cx="323840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6000" b="1" dirty="0"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Enlaces de interés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28BF2BE-9908-5501-3BCF-1FB38BF7D349}"/>
                </a:ext>
              </a:extLst>
            </p:cNvPr>
            <p:cNvSpPr/>
            <p:nvPr/>
          </p:nvSpPr>
          <p:spPr>
            <a:xfrm>
              <a:off x="7012762" y="3128998"/>
              <a:ext cx="418550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Angular 15 – docs</a:t>
              </a:r>
              <a:endParaRPr lang="en-US" dirty="0">
                <a:solidFill>
                  <a:schemeClr val="tx2"/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Angular - Tour of Heroes application and tutorial 1</a:t>
              </a:r>
              <a:endParaRPr lang="en-US" dirty="0">
                <a:solidFill>
                  <a:schemeClr val="tx2"/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Angular – Tour of Heroes: Router tutorial</a:t>
              </a:r>
              <a:endParaRPr lang="en-US" dirty="0">
                <a:solidFill>
                  <a:schemeClr val="tx2"/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Curso </a:t>
              </a:r>
              <a:r>
                <a:rPr lang="en-US" dirty="0" err="1">
                  <a:solidFill>
                    <a:schemeClr val="tx2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Práctico</a:t>
              </a:r>
              <a:r>
                <a:rPr lang="en-US" dirty="0">
                  <a:solidFill>
                    <a:schemeClr val="tx2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 Angular 11 (</a:t>
              </a:r>
              <a:r>
                <a:rPr lang="en-US" dirty="0" err="1">
                  <a:solidFill>
                    <a:schemeClr val="tx2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</a:t>
              </a:r>
              <a:r>
                <a:rPr lang="en-US" dirty="0">
                  <a:solidFill>
                    <a:schemeClr val="tx2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en-US" dirty="0">
                <a:solidFill>
                  <a:schemeClr val="tx2"/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Curso Avanzado de angular (</a:t>
              </a:r>
              <a:r>
                <a:rPr lang="en-US" dirty="0" err="1">
                  <a:solidFill>
                    <a:schemeClr val="tx2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</a:t>
              </a:r>
              <a:r>
                <a:rPr lang="en-US" dirty="0">
                  <a:solidFill>
                    <a:schemeClr val="tx2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91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CC1938-6625-8747-BC49-A3287A413DA3}"/>
              </a:ext>
            </a:extLst>
          </p:cNvPr>
          <p:cNvSpPr txBox="1"/>
          <p:nvPr/>
        </p:nvSpPr>
        <p:spPr>
          <a:xfrm>
            <a:off x="5130832" y="4667409"/>
            <a:ext cx="1930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latin typeface="CIBFont Sans" panose="020B0603020202020104" pitchFamily="34" charset="77"/>
              </a:rPr>
              <a:t>Preguntas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E44A163-1C04-8F43-A0A4-6C19BB62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522" y="2341727"/>
            <a:ext cx="2046957" cy="20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3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15C9F29-EAD6-0642-BFF6-78E73F0B9B97}"/>
              </a:ext>
            </a:extLst>
          </p:cNvPr>
          <p:cNvSpPr txBox="1"/>
          <p:nvPr/>
        </p:nvSpPr>
        <p:spPr>
          <a:xfrm>
            <a:off x="5370481" y="4667409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b="1">
                <a:solidFill>
                  <a:schemeClr val="bg1"/>
                </a:solidFill>
                <a:latin typeface="CIBFont Sans" panose="020B0603020202020104" pitchFamily="34" charset="77"/>
              </a:rPr>
              <a:t>Gracias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6E692BF-B40C-BB4E-A5FE-B9648CA3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037" y="2564523"/>
            <a:ext cx="1824160" cy="18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6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0 ideas de Flork | garabatos divertidos, imagenes chistosas para  whatsapp, emoticonos divertidos">
            <a:extLst>
              <a:ext uri="{FF2B5EF4-FFF2-40B4-BE49-F238E27FC236}">
                <a16:creationId xmlns:a16="http://schemas.microsoft.com/office/drawing/2014/main" id="{19967367-967F-0BD8-447F-6B0FF545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0" y="723122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ork Meme Vectores, Iconos, Gráficos y Fondos para Descargar Gratis">
            <a:extLst>
              <a:ext uri="{FF2B5EF4-FFF2-40B4-BE49-F238E27FC236}">
                <a16:creationId xmlns:a16="http://schemas.microsoft.com/office/drawing/2014/main" id="{9E69D560-34FF-6C9E-E387-DB879946E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3047" r="6186" b="6205"/>
          <a:stretch/>
        </p:blipFill>
        <p:spPr bwMode="auto">
          <a:xfrm>
            <a:off x="3584967" y="723122"/>
            <a:ext cx="7529399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900+ ideas de Flork | garabatos divertidos, caras tontas, imágenes de  dibujos animados divertidos">
            <a:extLst>
              <a:ext uri="{FF2B5EF4-FFF2-40B4-BE49-F238E27FC236}">
                <a16:creationId xmlns:a16="http://schemas.microsoft.com/office/drawing/2014/main" id="{EC5883CB-1B67-FB1A-D2F2-5E6CE9C7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8" y="3555352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5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27C649-3761-192D-C688-C99A5E7AD495}"/>
              </a:ext>
            </a:extLst>
          </p:cNvPr>
          <p:cNvSpPr/>
          <p:nvPr/>
        </p:nvSpPr>
        <p:spPr>
          <a:xfrm>
            <a:off x="804003" y="3075057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latin typeface="CIBFont Sans" panose="020B0603020202020104" pitchFamily="34" charset="77"/>
              </a:rPr>
              <a:t>Ahora sí, en serio…</a:t>
            </a:r>
          </a:p>
        </p:txBody>
      </p:sp>
    </p:spTree>
    <p:extLst>
      <p:ext uri="{BB962C8B-B14F-4D97-AF65-F5344CB8AC3E}">
        <p14:creationId xmlns:p14="http://schemas.microsoft.com/office/powerpoint/2010/main" val="20064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ypeScript - Wikipedia, la enciclopedia libre">
            <a:extLst>
              <a:ext uri="{FF2B5EF4-FFF2-40B4-BE49-F238E27FC236}">
                <a16:creationId xmlns:a16="http://schemas.microsoft.com/office/drawing/2014/main" id="{49403BDF-E9D4-C797-A007-988003A2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08" y="3016638"/>
            <a:ext cx="2595465" cy="25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ML5 Básico, Tu Primera Pagina Web - Ser Programador">
            <a:extLst>
              <a:ext uri="{FF2B5EF4-FFF2-40B4-BE49-F238E27FC236}">
                <a16:creationId xmlns:a16="http://schemas.microsoft.com/office/drawing/2014/main" id="{03478948-285B-C112-D544-0A32780B6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-55" r="38" b="-326"/>
          <a:stretch/>
        </p:blipFill>
        <p:spPr bwMode="auto">
          <a:xfrm>
            <a:off x="489053" y="2556208"/>
            <a:ext cx="3490914" cy="35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ogo Css Css3 - Imagen gratis en Pixabay - Pixabay">
            <a:extLst>
              <a:ext uri="{FF2B5EF4-FFF2-40B4-BE49-F238E27FC236}">
                <a16:creationId xmlns:a16="http://schemas.microsoft.com/office/drawing/2014/main" id="{EC25040B-CF13-1DE8-1BBB-E80C8F7F3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1"/>
          <a:stretch/>
        </p:blipFill>
        <p:spPr bwMode="auto">
          <a:xfrm>
            <a:off x="4350543" y="2567329"/>
            <a:ext cx="3490913" cy="3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9F045B2-9CF0-2115-5C82-DDEE33D546DA}"/>
              </a:ext>
            </a:extLst>
          </p:cNvPr>
          <p:cNvSpPr/>
          <p:nvPr/>
        </p:nvSpPr>
        <p:spPr>
          <a:xfrm>
            <a:off x="804003" y="891954"/>
            <a:ext cx="1058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bg2"/>
                </a:solidFill>
                <a:latin typeface="CIBFont Sans" panose="020B0603020202020104" pitchFamily="34" charset="77"/>
              </a:rPr>
              <a:t>Lo que </a:t>
            </a:r>
            <a:r>
              <a:rPr lang="es-CO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IBFont Sans" panose="020B0603020202020104" pitchFamily="34" charset="77"/>
              </a:rPr>
              <a:t>necesitamos</a:t>
            </a:r>
          </a:p>
        </p:txBody>
      </p:sp>
    </p:spTree>
    <p:extLst>
      <p:ext uri="{BB962C8B-B14F-4D97-AF65-F5344CB8AC3E}">
        <p14:creationId xmlns:p14="http://schemas.microsoft.com/office/powerpoint/2010/main" val="290436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AA9BC5-A12D-88ED-B3C2-C25C7B9C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05" y="674914"/>
            <a:ext cx="11573590" cy="55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3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2567A17-F52F-AFA9-71B8-18213587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" y="-762000"/>
            <a:ext cx="10613572" cy="707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5AA52C1-88EB-43FC-15ED-A0F6C4D4A5E4}"/>
              </a:ext>
            </a:extLst>
          </p:cNvPr>
          <p:cNvCxnSpPr/>
          <p:nvPr/>
        </p:nvCxnSpPr>
        <p:spPr>
          <a:xfrm>
            <a:off x="1436914" y="5109029"/>
            <a:ext cx="89117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6DFA1B2-B1DD-1D3B-B056-28641DAC5B06}"/>
              </a:ext>
            </a:extLst>
          </p:cNvPr>
          <p:cNvSpPr txBox="1"/>
          <p:nvPr/>
        </p:nvSpPr>
        <p:spPr>
          <a:xfrm>
            <a:off x="1436914" y="5239657"/>
            <a:ext cx="915416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/>
              <a:t>WEB 1.0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56719BE-CF2B-2B2B-3164-95A607123028}"/>
              </a:ext>
            </a:extLst>
          </p:cNvPr>
          <p:cNvCxnSpPr>
            <a:cxnSpLocks/>
          </p:cNvCxnSpPr>
          <p:nvPr/>
        </p:nvCxnSpPr>
        <p:spPr>
          <a:xfrm>
            <a:off x="3672114" y="4891315"/>
            <a:ext cx="0" cy="435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BE73B1A-6B46-F36E-404E-C2D026A37C2D}"/>
              </a:ext>
            </a:extLst>
          </p:cNvPr>
          <p:cNvSpPr txBox="1"/>
          <p:nvPr/>
        </p:nvSpPr>
        <p:spPr>
          <a:xfrm>
            <a:off x="3811705" y="5239657"/>
            <a:ext cx="915416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/>
              <a:t>WEB 2.0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6F902C-FFF4-BDA4-E8AE-14F6C29D0AB2}"/>
              </a:ext>
            </a:extLst>
          </p:cNvPr>
          <p:cNvCxnSpPr>
            <a:cxnSpLocks/>
          </p:cNvCxnSpPr>
          <p:nvPr/>
        </p:nvCxnSpPr>
        <p:spPr>
          <a:xfrm>
            <a:off x="6700556" y="4891315"/>
            <a:ext cx="0" cy="435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3D7724-8AC2-3838-2D34-0FA8D19A1244}"/>
              </a:ext>
            </a:extLst>
          </p:cNvPr>
          <p:cNvSpPr txBox="1"/>
          <p:nvPr/>
        </p:nvSpPr>
        <p:spPr>
          <a:xfrm>
            <a:off x="6840146" y="5239657"/>
            <a:ext cx="915416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400" b="1" dirty="0"/>
              <a:t>WEB 2.5</a:t>
            </a:r>
          </a:p>
        </p:txBody>
      </p:sp>
      <p:pic>
        <p:nvPicPr>
          <p:cNvPr id="4100" name="Picture 4" descr="PHP - Wikipedia, la enciclopedia libre">
            <a:extLst>
              <a:ext uri="{FF2B5EF4-FFF2-40B4-BE49-F238E27FC236}">
                <a16:creationId xmlns:a16="http://schemas.microsoft.com/office/drawing/2014/main" id="{ACD8E876-899F-4CBB-44F7-9DC90F08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65" y="3625852"/>
            <a:ext cx="1112083" cy="6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AE56C53-302F-4C23-6FF1-C61F32101FC1}"/>
              </a:ext>
            </a:extLst>
          </p:cNvPr>
          <p:cNvCxnSpPr/>
          <p:nvPr/>
        </p:nvCxnSpPr>
        <p:spPr>
          <a:xfrm flipV="1">
            <a:off x="3607707" y="2775857"/>
            <a:ext cx="0" cy="8563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4" name="Picture 8" descr="YouTube - Wikipedia, la enciclopedia libre">
            <a:extLst>
              <a:ext uri="{FF2B5EF4-FFF2-40B4-BE49-F238E27FC236}">
                <a16:creationId xmlns:a16="http://schemas.microsoft.com/office/drawing/2014/main" id="{F3462B65-AB82-F68B-8117-DF2219A8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82" y="3213105"/>
            <a:ext cx="412747" cy="41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witter - Wikipedia, la enciclopedia libre">
            <a:extLst>
              <a:ext uri="{FF2B5EF4-FFF2-40B4-BE49-F238E27FC236}">
                <a16:creationId xmlns:a16="http://schemas.microsoft.com/office/drawing/2014/main" id="{7E0F65F2-6611-46AD-D669-6895062C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129" y="3296433"/>
            <a:ext cx="322261" cy="2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i5 - Wikipedia, la enciclopedia libre">
            <a:extLst>
              <a:ext uri="{FF2B5EF4-FFF2-40B4-BE49-F238E27FC236}">
                <a16:creationId xmlns:a16="http://schemas.microsoft.com/office/drawing/2014/main" id="{BD44E365-0F08-49F0-6FAB-922A9BA6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48" y="3176719"/>
            <a:ext cx="599616" cy="44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ómo localizar los correos más pesados en Gmail para liberar espacio">
            <a:extLst>
              <a:ext uri="{FF2B5EF4-FFF2-40B4-BE49-F238E27FC236}">
                <a16:creationId xmlns:a16="http://schemas.microsoft.com/office/drawing/2014/main" id="{7416B558-9D3D-0D2C-E7EB-021B31F2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58" y="3728453"/>
            <a:ext cx="388886" cy="2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acebook">
            <a:extLst>
              <a:ext uri="{FF2B5EF4-FFF2-40B4-BE49-F238E27FC236}">
                <a16:creationId xmlns:a16="http://schemas.microsoft.com/office/drawing/2014/main" id="{5E9EE7F1-4796-86FE-5861-640A14AE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21" y="3258349"/>
            <a:ext cx="322261" cy="32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Qué es Wordpress - [Diccionario de marketing]">
            <a:extLst>
              <a:ext uri="{FF2B5EF4-FFF2-40B4-BE49-F238E27FC236}">
                <a16:creationId xmlns:a16="http://schemas.microsoft.com/office/drawing/2014/main" id="{C88B478F-47F0-A392-6D6C-3A84E532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0" y="3944673"/>
            <a:ext cx="1043396" cy="5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AC31B47-981E-19C1-5BE7-F67F122B15D9}"/>
              </a:ext>
            </a:extLst>
          </p:cNvPr>
          <p:cNvSpPr txBox="1"/>
          <p:nvPr/>
        </p:nvSpPr>
        <p:spPr>
          <a:xfrm>
            <a:off x="1436914" y="5740400"/>
            <a:ext cx="1367463" cy="292507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Sitios estáticos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96A5DF-7829-DF10-B520-4D53DF5356A0}"/>
              </a:ext>
            </a:extLst>
          </p:cNvPr>
          <p:cNvSpPr txBox="1"/>
          <p:nvPr/>
        </p:nvSpPr>
        <p:spPr>
          <a:xfrm>
            <a:off x="3716434" y="5735740"/>
            <a:ext cx="2840622" cy="495896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SSR</a:t>
            </a:r>
            <a:r>
              <a:rPr lang="es-CO" sz="1200" b="1" i="1" dirty="0"/>
              <a:t> </a:t>
            </a:r>
            <a:r>
              <a:rPr lang="es-CO" sz="1200" b="1" dirty="0"/>
              <a:t>SSG y finalmente CSR</a:t>
            </a:r>
            <a:br>
              <a:rPr lang="es-CO" sz="1200" b="1" dirty="0"/>
            </a:br>
            <a:r>
              <a:rPr lang="es-CO" sz="1000" b="1" i="1" dirty="0"/>
              <a:t>(aunque aún no se conocían esos términos)</a:t>
            </a:r>
            <a:endParaRPr lang="es-CO" sz="1200" b="1" i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BD3B66-8DE7-A072-DADD-192257856B43}"/>
              </a:ext>
            </a:extLst>
          </p:cNvPr>
          <p:cNvSpPr txBox="1"/>
          <p:nvPr/>
        </p:nvSpPr>
        <p:spPr>
          <a:xfrm>
            <a:off x="6700556" y="5740400"/>
            <a:ext cx="2924684" cy="292507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200" b="1" dirty="0"/>
              <a:t>SPA – PWA y el retorno del SSR + ISR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DFF90E9-12ED-51C8-FB4E-79908D8D61F6}"/>
              </a:ext>
            </a:extLst>
          </p:cNvPr>
          <p:cNvSpPr txBox="1"/>
          <p:nvPr/>
        </p:nvSpPr>
        <p:spPr>
          <a:xfrm>
            <a:off x="8004855" y="6252972"/>
            <a:ext cx="4187145" cy="494229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s-CO" sz="1100" b="1" dirty="0"/>
              <a:t>Lectura recomendada: </a:t>
            </a:r>
            <a:br>
              <a:rPr lang="es-CO" sz="1100" b="1" dirty="0"/>
            </a:br>
            <a:r>
              <a:rPr lang="es-CO" sz="1100" i="1" dirty="0"/>
              <a:t>https://medium.com/kubo/frontend-before-react-eadeb8fd1dda</a:t>
            </a:r>
          </a:p>
        </p:txBody>
      </p:sp>
    </p:spTree>
    <p:extLst>
      <p:ext uri="{BB962C8B-B14F-4D97-AF65-F5344CB8AC3E}">
        <p14:creationId xmlns:p14="http://schemas.microsoft.com/office/powerpoint/2010/main" val="128704076"/>
      </p:ext>
    </p:extLst>
  </p:cSld>
  <p:clrMapOvr>
    <a:masterClrMapping/>
  </p:clrMapOvr>
</p:sld>
</file>

<file path=ppt/theme/theme1.xml><?xml version="1.0" encoding="utf-8"?>
<a:theme xmlns:a="http://schemas.openxmlformats.org/drawingml/2006/main" name="BANCOLOMBIA">
  <a:themeElements>
    <a:clrScheme name="Personalizados 3">
      <a:dk1>
        <a:srgbClr val="2C2A28"/>
      </a:dk1>
      <a:lt1>
        <a:srgbClr val="F7F7F7"/>
      </a:lt1>
      <a:dk2>
        <a:srgbClr val="222222"/>
      </a:dk2>
      <a:lt2>
        <a:srgbClr val="FEFFFF"/>
      </a:lt2>
      <a:accent1>
        <a:srgbClr val="FDD923"/>
      </a:accent1>
      <a:accent2>
        <a:srgbClr val="0BA682"/>
      </a:accent2>
      <a:accent3>
        <a:srgbClr val="F5B6CD"/>
      </a:accent3>
      <a:accent4>
        <a:srgbClr val="00CBE9"/>
      </a:accent4>
      <a:accent5>
        <a:srgbClr val="8E62CC"/>
      </a:accent5>
      <a:accent6>
        <a:srgbClr val="FF7E41"/>
      </a:accent6>
      <a:hlink>
        <a:srgbClr val="ABA59C"/>
      </a:hlink>
      <a:folHlink>
        <a:srgbClr val="FDD923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-Plantilla PPT_GENERICA-X4BANCOS-V2" id="{E65D6C1D-F9A5-A245-8058-B0F4A8D322B2}" vid="{2A006A32-4FF4-8743-A87E-26F6A76AA0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91A3657D62D4AB08B5DB664AA207E" ma:contentTypeVersion="14" ma:contentTypeDescription="Crear nuevo documento." ma:contentTypeScope="" ma:versionID="587c14799ef13a062d23a3ebecd074b8">
  <xsd:schema xmlns:xsd="http://www.w3.org/2001/XMLSchema" xmlns:xs="http://www.w3.org/2001/XMLSchema" xmlns:p="http://schemas.microsoft.com/office/2006/metadata/properties" xmlns:ns1="http://schemas.microsoft.com/sharepoint/v3" xmlns:ns2="129c0407-590f-4d5f-a629-a34a176deeae" xmlns:ns3="7a66b281-8cc6-4b2f-bcfb-3bb3027ddb1a" targetNamespace="http://schemas.microsoft.com/office/2006/metadata/properties" ma:root="true" ma:fieldsID="f3ca0a5f3a9149a0344f7cfd6f288ee1" ns1:_="" ns2:_="" ns3:_="">
    <xsd:import namespace="http://schemas.microsoft.com/sharepoint/v3"/>
    <xsd:import namespace="129c0407-590f-4d5f-a629-a34a176deeae"/>
    <xsd:import namespace="7a66b281-8cc6-4b2f-bcfb-3bb3027ddb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c0407-590f-4d5f-a629-a34a176de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6b281-8cc6-4b2f-bcfb-3bb3027ddb1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0</_ip_UnifiedCompliancePolicyUIAction>
    <_ip_UnifiedCompliancePolicyProperties xmlns="http://schemas.microsoft.com/sharepoint/v3" xsi:nil="true"/>
    <SharedWithUsers xmlns="7a66b281-8cc6-4b2f-bcfb-3bb3027ddb1a">
      <UserInfo>
        <DisplayName>Diana Carolina Correa Lopez</DisplayName>
        <AccountId>4381</AccountId>
        <AccountType/>
      </UserInfo>
      <UserInfo>
        <DisplayName>Brayan Alejandro Perez Medina</DisplayName>
        <AccountId>38418</AccountId>
        <AccountType/>
      </UserInfo>
      <UserInfo>
        <DisplayName>Paula Andrea Jaramillo Duarte</DisplayName>
        <AccountId>15120</AccountId>
        <AccountType/>
      </UserInfo>
      <UserInfo>
        <DisplayName>Luz Yanneth David Arteaga</DisplayName>
        <AccountId>8770</AccountId>
        <AccountType/>
      </UserInfo>
      <UserInfo>
        <DisplayName>Veronica Doria Ortiz</DisplayName>
        <AccountId>38186</AccountId>
        <AccountType/>
      </UserInfo>
      <UserInfo>
        <DisplayName>Daniela Bustamante Calle</DisplayName>
        <AccountId>42691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14962E-87CB-4043-B845-FA3EE9C62972}">
  <ds:schemaRefs>
    <ds:schemaRef ds:uri="129c0407-590f-4d5f-a629-a34a176deeae"/>
    <ds:schemaRef ds:uri="7a66b281-8cc6-4b2f-bcfb-3bb3027ddb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8E751C-15BB-4E28-AA51-3502F03E295E}">
  <ds:schemaRefs>
    <ds:schemaRef ds:uri="129c0407-590f-4d5f-a629-a34a176deeae"/>
    <ds:schemaRef ds:uri="7a66b281-8cc6-4b2f-bcfb-3bb3027ddb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1C31BD-03FB-4972-B1D1-2FD27F007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YDRAY-BC-Plantilla-PPT_GENERICA-X4BANCOS-V2</Template>
  <TotalTime>1557</TotalTime>
  <Words>749</Words>
  <Application>Microsoft Office PowerPoint</Application>
  <PresentationFormat>Panorámica</PresentationFormat>
  <Paragraphs>119</Paragraphs>
  <Slides>43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CIBFont Sans</vt:lpstr>
      <vt:lpstr>CIBFont Sans Book</vt:lpstr>
      <vt:lpstr>CIBFont Sans Regular</vt:lpstr>
      <vt:lpstr>BANCOLOMBIA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Marcela Botero Alvarez</dc:creator>
  <cp:keywords/>
  <dc:description/>
  <cp:lastModifiedBy>Juan Felipe Giraldo Melo</cp:lastModifiedBy>
  <cp:revision>16</cp:revision>
  <cp:lastPrinted>2021-02-12T21:54:34Z</cp:lastPrinted>
  <dcterms:created xsi:type="dcterms:W3CDTF">2021-11-24T22:18:48Z</dcterms:created>
  <dcterms:modified xsi:type="dcterms:W3CDTF">2024-05-23T17:07:33Z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0x0101001E491A3657D62D4AB08B5DB664AA207E</vt:lpwstr>
  </property>
</Properties>
</file>